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handoutMasterIdLst>
    <p:handoutMasterId r:id="rId71"/>
  </p:handoutMasterIdLst>
  <p:sldIdLst>
    <p:sldId id="257" r:id="rId3"/>
    <p:sldId id="346" r:id="rId4"/>
    <p:sldId id="433" r:id="rId5"/>
    <p:sldId id="411" r:id="rId7"/>
    <p:sldId id="488" r:id="rId8"/>
    <p:sldId id="489" r:id="rId9"/>
    <p:sldId id="347" r:id="rId10"/>
    <p:sldId id="606" r:id="rId11"/>
    <p:sldId id="350" r:id="rId12"/>
    <p:sldId id="351" r:id="rId13"/>
    <p:sldId id="352" r:id="rId14"/>
    <p:sldId id="353" r:id="rId15"/>
    <p:sldId id="354" r:id="rId16"/>
    <p:sldId id="355" r:id="rId17"/>
    <p:sldId id="431" r:id="rId18"/>
    <p:sldId id="490" r:id="rId19"/>
    <p:sldId id="607" r:id="rId20"/>
    <p:sldId id="434" r:id="rId21"/>
    <p:sldId id="605" r:id="rId22"/>
    <p:sldId id="356" r:id="rId23"/>
    <p:sldId id="381" r:id="rId24"/>
    <p:sldId id="559" r:id="rId25"/>
    <p:sldId id="560" r:id="rId26"/>
    <p:sldId id="382" r:id="rId27"/>
    <p:sldId id="611" r:id="rId28"/>
    <p:sldId id="384" r:id="rId29"/>
    <p:sldId id="385" r:id="rId30"/>
    <p:sldId id="561" r:id="rId31"/>
    <p:sldId id="357" r:id="rId32"/>
    <p:sldId id="358" r:id="rId33"/>
    <p:sldId id="359" r:id="rId34"/>
    <p:sldId id="413" r:id="rId35"/>
    <p:sldId id="414" r:id="rId36"/>
    <p:sldId id="360" r:id="rId37"/>
    <p:sldId id="361" r:id="rId38"/>
    <p:sldId id="362" r:id="rId39"/>
    <p:sldId id="363" r:id="rId40"/>
    <p:sldId id="365" r:id="rId41"/>
    <p:sldId id="366" r:id="rId42"/>
    <p:sldId id="367" r:id="rId43"/>
    <p:sldId id="368" r:id="rId44"/>
    <p:sldId id="369" r:id="rId45"/>
    <p:sldId id="370" r:id="rId46"/>
    <p:sldId id="386" r:id="rId47"/>
    <p:sldId id="371" r:id="rId48"/>
    <p:sldId id="372" r:id="rId49"/>
    <p:sldId id="417" r:id="rId50"/>
    <p:sldId id="387" r:id="rId51"/>
    <p:sldId id="415" r:id="rId52"/>
    <p:sldId id="612" r:id="rId53"/>
    <p:sldId id="389" r:id="rId54"/>
    <p:sldId id="390" r:id="rId55"/>
    <p:sldId id="544" r:id="rId56"/>
    <p:sldId id="418" r:id="rId57"/>
    <p:sldId id="420" r:id="rId58"/>
    <p:sldId id="422" r:id="rId59"/>
    <p:sldId id="423" r:id="rId60"/>
    <p:sldId id="424" r:id="rId61"/>
    <p:sldId id="425" r:id="rId62"/>
    <p:sldId id="426" r:id="rId63"/>
    <p:sldId id="428" r:id="rId64"/>
    <p:sldId id="427" r:id="rId65"/>
    <p:sldId id="429" r:id="rId66"/>
    <p:sldId id="430" r:id="rId67"/>
    <p:sldId id="545" r:id="rId68"/>
    <p:sldId id="380" r:id="rId69"/>
    <p:sldId id="260" r:id="rId70"/>
  </p:sldIdLst>
  <p:sldSz cx="12192000" cy="6858000"/>
  <p:notesSz cx="6858000" cy="9144000"/>
  <p:custDataLst>
    <p:tags r:id="rId7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7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yh" initials="y" lastIdx="0"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0952" autoAdjust="0"/>
  </p:normalViewPr>
  <p:slideViewPr>
    <p:cSldViewPr snapToGrid="0" showGuides="1">
      <p:cViewPr varScale="1">
        <p:scale>
          <a:sx n="54" d="100"/>
          <a:sy n="54" d="100"/>
        </p:scale>
        <p:origin x="-1096" y="-72"/>
      </p:cViewPr>
      <p:guideLst>
        <p:guide orient="horz" pos="217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6" Type="http://schemas.openxmlformats.org/officeDocument/2006/relationships/tags" Target="tags/tag116.xml"/><Relationship Id="rId75" Type="http://schemas.openxmlformats.org/officeDocument/2006/relationships/commentAuthors" Target="commentAuthors.xml"/><Relationship Id="rId74" Type="http://schemas.openxmlformats.org/officeDocument/2006/relationships/tableStyles" Target="tableStyles.xml"/><Relationship Id="rId73" Type="http://schemas.openxmlformats.org/officeDocument/2006/relationships/viewProps" Target="viewProps.xml"/><Relationship Id="rId72" Type="http://schemas.openxmlformats.org/officeDocument/2006/relationships/presProps" Target="presProps.xml"/><Relationship Id="rId71" Type="http://schemas.openxmlformats.org/officeDocument/2006/relationships/handoutMaster" Target="handoutMasters/handoutMaster1.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notesMaster" Target="notesMasters/notesMaster1.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3.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B64BB9-799C-4976-BE99-A0D0D8130293}"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08409CE-BED3-4424-B233-6A649A18166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FD4487E-253C-4F2A-AD3B-D7DF4058A670}"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FD4487E-253C-4F2A-AD3B-D7DF4058A670}"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userDrawn="1">
  <p:cSld name="标题幻灯片">
    <p:bg>
      <p:bgPr>
        <a:blipFill dpi="0" rotWithShape="1">
          <a:blip r:embed="rId2" cstate="print">
            <a:alphaModFix amt="18000"/>
            <a:lum/>
          </a:blip>
          <a:srcRect/>
          <a:stretch>
            <a:fillRect l="-14000" r="-11000"/>
          </a:stretch>
        </a:blipFill>
        <a:effectLst/>
      </p:bgPr>
    </p:bg>
    <p:spTree>
      <p:nvGrpSpPr>
        <p:cNvPr id="1" name=""/>
        <p:cNvGrpSpPr/>
        <p:nvPr/>
      </p:nvGrpSpPr>
      <p:grpSpPr>
        <a:xfrm>
          <a:off x="0" y="0"/>
          <a:ext cx="0" cy="0"/>
          <a:chOff x="0" y="0"/>
          <a:chExt cx="0" cy="0"/>
        </a:xfrm>
      </p:grpSpPr>
      <p:sp>
        <p:nvSpPr>
          <p:cNvPr id="12" name="矩形 11"/>
          <p:cNvSpPr/>
          <p:nvPr userDrawn="1"/>
        </p:nvSpPr>
        <p:spPr>
          <a:xfrm>
            <a:off x="0" y="0"/>
            <a:ext cx="12192000" cy="2348880"/>
          </a:xfrm>
          <a:prstGeom prst="rect">
            <a:avLst/>
          </a:prstGeom>
          <a:solidFill>
            <a:srgbClr val="0070C0"/>
          </a:solidFill>
          <a:ln>
            <a:noFill/>
          </a:ln>
          <a:effectLst/>
          <a:scene3d>
            <a:camera prst="orthographicFront">
              <a:rot lat="0" lon="0" rev="0"/>
            </a:camera>
            <a:lightRig rig="contrasting" dir="t">
              <a:rot lat="0" lon="0" rev="7800000"/>
            </a:lightRig>
          </a:scene3d>
          <a:sp3d>
            <a:bevelT w="139700" h="139700"/>
          </a:sp3d>
        </p:spPr>
        <p:style>
          <a:lnRef idx="3">
            <a:schemeClr val="lt1"/>
          </a:lnRef>
          <a:fillRef idx="1">
            <a:schemeClr val="accent1"/>
          </a:fillRef>
          <a:effectRef idx="1">
            <a:schemeClr val="accent1"/>
          </a:effectRef>
          <a:fontRef idx="minor">
            <a:schemeClr val="lt1"/>
          </a:fontRef>
        </p:style>
        <p:txBody>
          <a:bodyPr anchor="ctr"/>
          <a:lstStyle/>
          <a:p>
            <a:pPr>
              <a:defRPr/>
            </a:pPr>
            <a:endParaRPr lang="zh-CN" altLang="en-US" sz="1800" dirty="0">
              <a:ln>
                <a:solidFill>
                  <a:srgbClr val="1F497D">
                    <a:lumMod val="60000"/>
                    <a:lumOff val="40000"/>
                  </a:srgbClr>
                </a:solidFill>
              </a:ln>
              <a:solidFill>
                <a:srgbClr val="1F497D"/>
              </a:solidFill>
              <a:effectLst>
                <a:outerShdw blurRad="50800" dist="38100" dir="2700000" algn="tl" rotWithShape="0">
                  <a:prstClr val="black">
                    <a:alpha val="40000"/>
                  </a:prstClr>
                </a:outerShdw>
              </a:effectLst>
            </a:endParaRPr>
          </a:p>
        </p:txBody>
      </p:sp>
      <p:sp>
        <p:nvSpPr>
          <p:cNvPr id="4" name="日期占位符 3"/>
          <p:cNvSpPr>
            <a:spLocks noGrp="1"/>
          </p:cNvSpPr>
          <p:nvPr>
            <p:ph type="dt" sz="half" idx="10"/>
          </p:nvPr>
        </p:nvSpPr>
        <p:spPr/>
        <p:txBody>
          <a:bodyPr/>
          <a:lstStyle/>
          <a:p>
            <a:fld id="{8C1195F0-6D38-46EC-A2E9-0CB6BC7267D5}" type="datetime1">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4CF5F1E-8A68-4E27-9A5E-D196D58037A6}" type="slidenum">
              <a:rPr lang="zh-CN" altLang="en-US" smtClean="0">
                <a:solidFill>
                  <a:prstClr val="black">
                    <a:tint val="75000"/>
                  </a:prstClr>
                </a:solidFill>
              </a:rPr>
            </a:fld>
            <a:endParaRPr lang="zh-CN" altLang="en-US">
              <a:solidFill>
                <a:prstClr val="black">
                  <a:tint val="75000"/>
                </a:prstClr>
              </a:solidFill>
            </a:endParaRPr>
          </a:p>
        </p:txBody>
      </p:sp>
      <p:sp>
        <p:nvSpPr>
          <p:cNvPr id="10" name="矩形 9"/>
          <p:cNvSpPr/>
          <p:nvPr userDrawn="1"/>
        </p:nvSpPr>
        <p:spPr>
          <a:xfrm>
            <a:off x="0" y="2385567"/>
            <a:ext cx="12192000" cy="17463"/>
          </a:xfrm>
          <a:prstGeom prst="rect">
            <a:avLst/>
          </a:prstGeom>
          <a:solidFill>
            <a:schemeClr val="bg2"/>
          </a:solidFill>
          <a:ln>
            <a:noFill/>
          </a:ln>
        </p:spPr>
        <p:style>
          <a:lnRef idx="3">
            <a:schemeClr val="lt1"/>
          </a:lnRef>
          <a:fillRef idx="1">
            <a:schemeClr val="accent1"/>
          </a:fillRef>
          <a:effectRef idx="1">
            <a:schemeClr val="accent1"/>
          </a:effectRef>
          <a:fontRef idx="minor">
            <a:schemeClr val="lt1"/>
          </a:fontRef>
        </p:style>
        <p:txBody>
          <a:bodyPr anchor="ctr"/>
          <a:lstStyle/>
          <a:p>
            <a:pPr>
              <a:defRPr/>
            </a:pPr>
            <a:endParaRPr lang="zh-CN" altLang="en-US" sz="1800" dirty="0">
              <a:ln>
                <a:solidFill>
                  <a:srgbClr val="1F497D">
                    <a:lumMod val="60000"/>
                    <a:lumOff val="40000"/>
                  </a:srgbClr>
                </a:solidFill>
              </a:ln>
              <a:solidFill>
                <a:srgbClr val="1F497D"/>
              </a:solidFill>
            </a:endParaRPr>
          </a:p>
        </p:txBody>
      </p:sp>
      <p:pic>
        <p:nvPicPr>
          <p:cNvPr id="11" name="图片 10" descr="横版组合（白色）——透明.png"/>
          <p:cNvPicPr>
            <a:picLocks noChangeAspect="1"/>
          </p:cNvPicPr>
          <p:nvPr userDrawn="1"/>
        </p:nvPicPr>
        <p:blipFill>
          <a:blip r:embed="rId3" cstate="print"/>
          <a:stretch>
            <a:fillRect/>
          </a:stretch>
        </p:blipFill>
        <p:spPr>
          <a:xfrm>
            <a:off x="2666977" y="714356"/>
            <a:ext cx="6319676" cy="100013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3EE70D96-245F-4519-AB9D-E2DDDC5852A8}" type="datetime1">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4CF5F1E-8A68-4E27-9A5E-D196D58037A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35306AF-DE85-420F-A2D7-B748BAB8FD62}" type="datetime1">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4CF5F1E-8A68-4E27-9A5E-D196D58037A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09600" y="1600201"/>
            <a:ext cx="10972800" cy="4525963"/>
          </a:xfrm>
          <a:prstGeom prst="rect">
            <a:avLst/>
          </a:prstGeo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E27E5F92-0FD3-4AE2-BB91-0A5122C5B8F8}" type="datetime1">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0B0403A9-6F57-44BB-8D80-D390D4D80500}"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F8AC305D-7727-4153-B0CE-E635FF4C0D5B}" type="datetime1">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a:xfrm>
            <a:off x="8763019" y="6492876"/>
            <a:ext cx="2844800" cy="365125"/>
          </a:xfrm>
        </p:spPr>
        <p:txBody>
          <a:bodyPr/>
          <a:lstStyle/>
          <a:p>
            <a:fld id="{04CF5F1E-8A68-4E27-9A5E-D196D58037A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C4ECB1-7A37-4A03-904F-B05454079423}" type="datetime1">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4CF5F1E-8A68-4E27-9A5E-D196D58037A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A2EAAFFD-A6A8-41AB-A0EF-6263A7D7EC4D}" type="datetime1">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4CF5F1E-8A68-4E27-9A5E-D196D58037A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4229760D-EAB1-4B5F-AF5E-A9FDDAC549FD}" type="datetime1">
              <a:rPr lang="zh-CN" altLang="en-US" smtClean="0">
                <a:solidFill>
                  <a:prstClr val="black">
                    <a:tint val="75000"/>
                  </a:prstClr>
                </a:solidFill>
              </a:rPr>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4CF5F1E-8A68-4E27-9A5E-D196D58037A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FDAFCAAA-EC43-4367-A9E3-353122641F60}" type="datetime1">
              <a:rPr lang="zh-CN" altLang="en-US" smtClean="0">
                <a:solidFill>
                  <a:prstClr val="black">
                    <a:tint val="75000"/>
                  </a:prstClr>
                </a:solidFill>
              </a:rPr>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4CF5F1E-8A68-4E27-9A5E-D196D58037A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CD61B80-ECD1-4CFA-B16E-8691794EBF95}" type="datetime1">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4CF5F1E-8A68-4E27-9A5E-D196D58037A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40C7E3A5-EA93-4440-909D-D920380C487D}" type="datetime1">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dirty="0">
              <a:solidFill>
                <a:prstClr val="black">
                  <a:tint val="75000"/>
                </a:prstClr>
              </a:solidFill>
            </a:endParaRPr>
          </a:p>
        </p:txBody>
      </p:sp>
      <p:sp>
        <p:nvSpPr>
          <p:cNvPr id="7" name="灯片编号占位符 6"/>
          <p:cNvSpPr>
            <a:spLocks noGrp="1"/>
          </p:cNvSpPr>
          <p:nvPr>
            <p:ph type="sldNum" sz="quarter" idx="12"/>
          </p:nvPr>
        </p:nvSpPr>
        <p:spPr/>
        <p:txBody>
          <a:bodyPr/>
          <a:lstStyle/>
          <a:p>
            <a:fld id="{04CF5F1E-8A68-4E27-9A5E-D196D58037A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1595A95B-60B8-4EF7-96FA-CC861863DE8F}" type="datetime1">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4CF5F1E-8A68-4E27-9A5E-D196D58037A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image" Target="../media/image6.png"/><Relationship Id="rId15" Type="http://schemas.openxmlformats.org/officeDocument/2006/relationships/image" Target="../media/image5.png"/><Relationship Id="rId14" Type="http://schemas.openxmlformats.org/officeDocument/2006/relationships/image" Target="../media/image4.png"/><Relationship Id="rId13" Type="http://schemas.openxmlformats.org/officeDocument/2006/relationships/image" Target="../media/image3.pn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09600" y="6300079"/>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8AF058-CA3A-4621-B7BB-935BD9E51551}" type="datetime1">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00079"/>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00079"/>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CF5F1E-8A68-4E27-9A5E-D196D58037A6}" type="slidenum">
              <a:rPr lang="zh-CN" altLang="en-US" smtClean="0">
                <a:solidFill>
                  <a:prstClr val="black">
                    <a:tint val="75000"/>
                  </a:prstClr>
                </a:solidFill>
              </a:rPr>
            </a:fld>
            <a:endParaRPr lang="zh-CN" altLang="en-US">
              <a:solidFill>
                <a:prstClr val="black">
                  <a:tint val="75000"/>
                </a:prstClr>
              </a:solidFill>
            </a:endParaRPr>
          </a:p>
        </p:txBody>
      </p:sp>
      <p:pic>
        <p:nvPicPr>
          <p:cNvPr id="9" name="图片 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6474075" y="6352162"/>
            <a:ext cx="5524496" cy="477702"/>
          </a:xfrm>
          <a:prstGeom prst="rect">
            <a:avLst/>
          </a:prstGeom>
        </p:spPr>
      </p:pic>
      <p:pic>
        <p:nvPicPr>
          <p:cNvPr id="10" name="图片 9"/>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187573" y="6337764"/>
            <a:ext cx="5619747" cy="478033"/>
          </a:xfrm>
          <a:prstGeom prst="rect">
            <a:avLst/>
          </a:prstGeom>
        </p:spPr>
      </p:pic>
      <p:pic>
        <p:nvPicPr>
          <p:cNvPr id="11" name="图片 10" descr="单独徽章——透明.png"/>
          <p:cNvPicPr>
            <a:picLocks noChangeAspect="1"/>
          </p:cNvPicPr>
          <p:nvPr userDrawn="1"/>
        </p:nvPicPr>
        <p:blipFill>
          <a:blip r:embed="rId15" cstate="print"/>
          <a:stretch>
            <a:fillRect/>
          </a:stretch>
        </p:blipFill>
        <p:spPr>
          <a:xfrm>
            <a:off x="5810248" y="6357934"/>
            <a:ext cx="666755" cy="500066"/>
          </a:xfrm>
          <a:prstGeom prst="rect">
            <a:avLst/>
          </a:prstGeom>
        </p:spPr>
      </p:pic>
      <p:pic>
        <p:nvPicPr>
          <p:cNvPr id="12" name="图片 11" descr="横版组合——透明.png"/>
          <p:cNvPicPr>
            <a:picLocks noChangeAspect="1"/>
          </p:cNvPicPr>
          <p:nvPr userDrawn="1"/>
        </p:nvPicPr>
        <p:blipFill>
          <a:blip r:embed="rId16" cstate="print"/>
          <a:srcRect l="20403"/>
          <a:stretch>
            <a:fillRect/>
          </a:stretch>
        </p:blipFill>
        <p:spPr>
          <a:xfrm>
            <a:off x="8763019" y="142853"/>
            <a:ext cx="3238523" cy="63989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jpeg"/><Relationship Id="rId3" Type="http://schemas.openxmlformats.org/officeDocument/2006/relationships/tags" Target="../tags/tag15.xml"/><Relationship Id="rId2" Type="http://schemas.openxmlformats.org/officeDocument/2006/relationships/image" Target="../media/image8.jpeg"/><Relationship Id="rId1" Type="http://schemas.openxmlformats.org/officeDocument/2006/relationships/tags" Target="../tags/tag14.xml"/></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jpeg"/><Relationship Id="rId3" Type="http://schemas.openxmlformats.org/officeDocument/2006/relationships/tags" Target="../tags/tag17.xml"/><Relationship Id="rId2" Type="http://schemas.openxmlformats.org/officeDocument/2006/relationships/image" Target="../media/image8.jpeg"/><Relationship Id="rId1" Type="http://schemas.openxmlformats.org/officeDocument/2006/relationships/tags" Target="../tags/tag16.xml"/></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jpeg"/><Relationship Id="rId3" Type="http://schemas.openxmlformats.org/officeDocument/2006/relationships/tags" Target="../tags/tag19.xml"/><Relationship Id="rId2" Type="http://schemas.openxmlformats.org/officeDocument/2006/relationships/image" Target="../media/image8.jpeg"/><Relationship Id="rId1" Type="http://schemas.openxmlformats.org/officeDocument/2006/relationships/tags" Target="../tags/tag18.xml"/></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jpeg"/><Relationship Id="rId3" Type="http://schemas.openxmlformats.org/officeDocument/2006/relationships/tags" Target="../tags/tag21.xml"/><Relationship Id="rId2" Type="http://schemas.openxmlformats.org/officeDocument/2006/relationships/image" Target="../media/image8.jpeg"/><Relationship Id="rId1" Type="http://schemas.openxmlformats.org/officeDocument/2006/relationships/tags" Target="../tags/tag20.xml"/></Relationships>
</file>

<file path=ppt/slides/_rels/slide14.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jpeg"/><Relationship Id="rId3" Type="http://schemas.openxmlformats.org/officeDocument/2006/relationships/tags" Target="../tags/tag23.xml"/><Relationship Id="rId2" Type="http://schemas.openxmlformats.org/officeDocument/2006/relationships/image" Target="../media/image8.jpeg"/><Relationship Id="rId1" Type="http://schemas.openxmlformats.org/officeDocument/2006/relationships/tags" Target="../tags/tag22.xml"/></Relationships>
</file>

<file path=ppt/slides/_rels/slide15.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jpeg"/><Relationship Id="rId3" Type="http://schemas.openxmlformats.org/officeDocument/2006/relationships/tags" Target="../tags/tag25.xml"/><Relationship Id="rId2" Type="http://schemas.openxmlformats.org/officeDocument/2006/relationships/image" Target="../media/image8.jpeg"/><Relationship Id="rId1" Type="http://schemas.openxmlformats.org/officeDocument/2006/relationships/tags" Target="../tags/tag24.xml"/></Relationships>
</file>

<file path=ppt/slides/_rels/slide16.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jpeg"/><Relationship Id="rId3" Type="http://schemas.openxmlformats.org/officeDocument/2006/relationships/tags" Target="../tags/tag27.xml"/><Relationship Id="rId2" Type="http://schemas.openxmlformats.org/officeDocument/2006/relationships/image" Target="../media/image8.jpeg"/><Relationship Id="rId1" Type="http://schemas.openxmlformats.org/officeDocument/2006/relationships/tags" Target="../tags/tag2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image" Target="../media/image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jpeg"/><Relationship Id="rId3" Type="http://schemas.openxmlformats.org/officeDocument/2006/relationships/tags" Target="../tags/tag2.xml"/><Relationship Id="rId2" Type="http://schemas.openxmlformats.org/officeDocument/2006/relationships/image" Target="../media/image8.jpeg"/><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9.jpeg"/><Relationship Id="rId3" Type="http://schemas.openxmlformats.org/officeDocument/2006/relationships/tags" Target="../tags/tag29.xml"/><Relationship Id="rId2" Type="http://schemas.openxmlformats.org/officeDocument/2006/relationships/image" Target="../media/image8.jpeg"/><Relationship Id="rId1" Type="http://schemas.openxmlformats.org/officeDocument/2006/relationships/tags" Target="../tags/tag28.xml"/></Relationships>
</file>

<file path=ppt/slides/_rels/slide21.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jpeg"/><Relationship Id="rId3" Type="http://schemas.openxmlformats.org/officeDocument/2006/relationships/tags" Target="../tags/tag31.xml"/><Relationship Id="rId2" Type="http://schemas.openxmlformats.org/officeDocument/2006/relationships/image" Target="../media/image8.jpeg"/><Relationship Id="rId1" Type="http://schemas.openxmlformats.org/officeDocument/2006/relationships/tags" Target="../tags/tag30.xml"/></Relationships>
</file>

<file path=ppt/slides/_rels/slide22.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jpeg"/><Relationship Id="rId3" Type="http://schemas.openxmlformats.org/officeDocument/2006/relationships/tags" Target="../tags/tag33.xml"/><Relationship Id="rId2" Type="http://schemas.openxmlformats.org/officeDocument/2006/relationships/image" Target="../media/image8.jpeg"/><Relationship Id="rId1" Type="http://schemas.openxmlformats.org/officeDocument/2006/relationships/tags" Target="../tags/tag32.xml"/></Relationships>
</file>

<file path=ppt/slides/_rels/slide23.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jpeg"/><Relationship Id="rId3" Type="http://schemas.openxmlformats.org/officeDocument/2006/relationships/tags" Target="../tags/tag35.xml"/><Relationship Id="rId2" Type="http://schemas.openxmlformats.org/officeDocument/2006/relationships/image" Target="../media/image8.jpeg"/><Relationship Id="rId1" Type="http://schemas.openxmlformats.org/officeDocument/2006/relationships/tags" Target="../tags/tag34.xml"/></Relationships>
</file>

<file path=ppt/slides/_rels/slide24.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jpeg"/><Relationship Id="rId3" Type="http://schemas.openxmlformats.org/officeDocument/2006/relationships/tags" Target="../tags/tag37.xml"/><Relationship Id="rId2" Type="http://schemas.openxmlformats.org/officeDocument/2006/relationships/image" Target="../media/image8.jpeg"/><Relationship Id="rId1" Type="http://schemas.openxmlformats.org/officeDocument/2006/relationships/tags" Target="../tags/tag36.xml"/></Relationships>
</file>

<file path=ppt/slides/_rels/slide25.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jpeg"/><Relationship Id="rId3" Type="http://schemas.openxmlformats.org/officeDocument/2006/relationships/tags" Target="../tags/tag39.xml"/><Relationship Id="rId2" Type="http://schemas.openxmlformats.org/officeDocument/2006/relationships/image" Target="../media/image8.jpeg"/><Relationship Id="rId1" Type="http://schemas.openxmlformats.org/officeDocument/2006/relationships/tags" Target="../tags/tag38.xml"/></Relationships>
</file>

<file path=ppt/slides/_rels/slide26.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jpeg"/><Relationship Id="rId3" Type="http://schemas.openxmlformats.org/officeDocument/2006/relationships/tags" Target="../tags/tag41.xml"/><Relationship Id="rId2" Type="http://schemas.openxmlformats.org/officeDocument/2006/relationships/image" Target="../media/image8.jpeg"/><Relationship Id="rId1" Type="http://schemas.openxmlformats.org/officeDocument/2006/relationships/tags" Target="../tags/tag40.xml"/></Relationships>
</file>

<file path=ppt/slides/_rels/slide27.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jpeg"/><Relationship Id="rId3" Type="http://schemas.openxmlformats.org/officeDocument/2006/relationships/tags" Target="../tags/tag43.xml"/><Relationship Id="rId2" Type="http://schemas.openxmlformats.org/officeDocument/2006/relationships/image" Target="../media/image8.jpeg"/><Relationship Id="rId1" Type="http://schemas.openxmlformats.org/officeDocument/2006/relationships/tags" Target="../tags/tag42.xml"/></Relationships>
</file>

<file path=ppt/slides/_rels/slide28.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jpeg"/><Relationship Id="rId3" Type="http://schemas.openxmlformats.org/officeDocument/2006/relationships/tags" Target="../tags/tag45.xml"/><Relationship Id="rId2" Type="http://schemas.openxmlformats.org/officeDocument/2006/relationships/image" Target="../media/image8.jpeg"/><Relationship Id="rId1" Type="http://schemas.openxmlformats.org/officeDocument/2006/relationships/tags" Target="../tags/tag44.xml"/></Relationships>
</file>

<file path=ppt/slides/_rels/slide29.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jpeg"/><Relationship Id="rId3" Type="http://schemas.openxmlformats.org/officeDocument/2006/relationships/tags" Target="../tags/tag47.xml"/><Relationship Id="rId2" Type="http://schemas.openxmlformats.org/officeDocument/2006/relationships/image" Target="../media/image8.jpeg"/><Relationship Id="rId1" Type="http://schemas.openxmlformats.org/officeDocument/2006/relationships/tags" Target="../tags/tag4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jpeg"/><Relationship Id="rId3" Type="http://schemas.openxmlformats.org/officeDocument/2006/relationships/tags" Target="../tags/tag49.xml"/><Relationship Id="rId2" Type="http://schemas.openxmlformats.org/officeDocument/2006/relationships/image" Target="../media/image8.jpeg"/><Relationship Id="rId1" Type="http://schemas.openxmlformats.org/officeDocument/2006/relationships/tags" Target="../tags/tag48.xml"/></Relationships>
</file>

<file path=ppt/slides/_rels/slide31.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jpeg"/><Relationship Id="rId3" Type="http://schemas.openxmlformats.org/officeDocument/2006/relationships/tags" Target="../tags/tag51.xml"/><Relationship Id="rId2" Type="http://schemas.openxmlformats.org/officeDocument/2006/relationships/image" Target="../media/image8.jpeg"/><Relationship Id="rId1" Type="http://schemas.openxmlformats.org/officeDocument/2006/relationships/tags" Target="../tags/tag50.xml"/></Relationships>
</file>

<file path=ppt/slides/_rels/slide32.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jpeg"/><Relationship Id="rId3" Type="http://schemas.openxmlformats.org/officeDocument/2006/relationships/tags" Target="../tags/tag53.xml"/><Relationship Id="rId2" Type="http://schemas.openxmlformats.org/officeDocument/2006/relationships/image" Target="../media/image8.jpeg"/><Relationship Id="rId1" Type="http://schemas.openxmlformats.org/officeDocument/2006/relationships/tags" Target="../tags/tag52.xml"/></Relationships>
</file>

<file path=ppt/slides/_rels/slide33.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jpeg"/><Relationship Id="rId3" Type="http://schemas.openxmlformats.org/officeDocument/2006/relationships/tags" Target="../tags/tag55.xml"/><Relationship Id="rId2" Type="http://schemas.openxmlformats.org/officeDocument/2006/relationships/image" Target="../media/image8.jpeg"/><Relationship Id="rId1" Type="http://schemas.openxmlformats.org/officeDocument/2006/relationships/tags" Target="../tags/tag54.xml"/></Relationships>
</file>

<file path=ppt/slides/_rels/slide34.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jpeg"/><Relationship Id="rId3" Type="http://schemas.openxmlformats.org/officeDocument/2006/relationships/tags" Target="../tags/tag57.xml"/><Relationship Id="rId2" Type="http://schemas.openxmlformats.org/officeDocument/2006/relationships/image" Target="../media/image8.jpeg"/><Relationship Id="rId1" Type="http://schemas.openxmlformats.org/officeDocument/2006/relationships/tags" Target="../tags/tag56.xml"/></Relationships>
</file>

<file path=ppt/slides/_rels/slide35.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jpeg"/><Relationship Id="rId3" Type="http://schemas.openxmlformats.org/officeDocument/2006/relationships/tags" Target="../tags/tag59.xml"/><Relationship Id="rId2" Type="http://schemas.openxmlformats.org/officeDocument/2006/relationships/image" Target="../media/image8.jpeg"/><Relationship Id="rId1" Type="http://schemas.openxmlformats.org/officeDocument/2006/relationships/tags" Target="../tags/tag58.xml"/></Relationships>
</file>

<file path=ppt/slides/_rels/slide36.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tags" Target="../tags/tag62.xml"/><Relationship Id="rId3" Type="http://schemas.openxmlformats.org/officeDocument/2006/relationships/image" Target="../media/image8.jpeg"/><Relationship Id="rId2" Type="http://schemas.openxmlformats.org/officeDocument/2006/relationships/tags" Target="../tags/tag61.xml"/><Relationship Id="rId1" Type="http://schemas.openxmlformats.org/officeDocument/2006/relationships/tags" Target="../tags/tag6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tags" Target="../tags/tag65.xml"/><Relationship Id="rId3" Type="http://schemas.openxmlformats.org/officeDocument/2006/relationships/image" Target="../media/image8.jpeg"/><Relationship Id="rId2" Type="http://schemas.openxmlformats.org/officeDocument/2006/relationships/tags" Target="../tags/tag64.xml"/><Relationship Id="rId1" Type="http://schemas.openxmlformats.org/officeDocument/2006/relationships/tags" Target="../tags/tag6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jpeg"/><Relationship Id="rId3" Type="http://schemas.openxmlformats.org/officeDocument/2006/relationships/tags" Target="../tags/tag4.xml"/><Relationship Id="rId2" Type="http://schemas.openxmlformats.org/officeDocument/2006/relationships/image" Target="../media/image8.jpeg"/><Relationship Id="rId1" Type="http://schemas.openxmlformats.org/officeDocument/2006/relationships/tags" Target="../tags/tag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jpeg"/><Relationship Id="rId3" Type="http://schemas.openxmlformats.org/officeDocument/2006/relationships/tags" Target="../tags/tag67.xml"/><Relationship Id="rId2" Type="http://schemas.openxmlformats.org/officeDocument/2006/relationships/image" Target="../media/image8.jpeg"/><Relationship Id="rId1" Type="http://schemas.openxmlformats.org/officeDocument/2006/relationships/tags" Target="../tags/tag66.xml"/></Relationships>
</file>

<file path=ppt/slides/_rels/slide44.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jpeg"/><Relationship Id="rId3" Type="http://schemas.openxmlformats.org/officeDocument/2006/relationships/tags" Target="../tags/tag69.xml"/><Relationship Id="rId2" Type="http://schemas.openxmlformats.org/officeDocument/2006/relationships/image" Target="../media/image8.jpeg"/><Relationship Id="rId1" Type="http://schemas.openxmlformats.org/officeDocument/2006/relationships/tags" Target="../tags/tag68.xml"/></Relationships>
</file>

<file path=ppt/slides/_rels/slide45.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jpeg"/><Relationship Id="rId3" Type="http://schemas.openxmlformats.org/officeDocument/2006/relationships/tags" Target="../tags/tag71.xml"/><Relationship Id="rId2" Type="http://schemas.openxmlformats.org/officeDocument/2006/relationships/image" Target="../media/image8.jpeg"/><Relationship Id="rId1" Type="http://schemas.openxmlformats.org/officeDocument/2006/relationships/tags" Target="../tags/tag70.xml"/></Relationships>
</file>

<file path=ppt/slides/_rels/slide46.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jpeg"/><Relationship Id="rId3" Type="http://schemas.openxmlformats.org/officeDocument/2006/relationships/tags" Target="../tags/tag73.xml"/><Relationship Id="rId2" Type="http://schemas.openxmlformats.org/officeDocument/2006/relationships/image" Target="../media/image8.jpeg"/><Relationship Id="rId1" Type="http://schemas.openxmlformats.org/officeDocument/2006/relationships/tags" Target="../tags/tag72.xml"/></Relationships>
</file>

<file path=ppt/slides/_rels/slide47.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jpeg"/><Relationship Id="rId3" Type="http://schemas.openxmlformats.org/officeDocument/2006/relationships/tags" Target="../tags/tag75.xml"/><Relationship Id="rId2" Type="http://schemas.openxmlformats.org/officeDocument/2006/relationships/image" Target="../media/image8.jpeg"/><Relationship Id="rId1" Type="http://schemas.openxmlformats.org/officeDocument/2006/relationships/tags" Target="../tags/tag74.xml"/></Relationships>
</file>

<file path=ppt/slides/_rels/slide48.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jpeg"/><Relationship Id="rId3" Type="http://schemas.openxmlformats.org/officeDocument/2006/relationships/tags" Target="../tags/tag77.xml"/><Relationship Id="rId2" Type="http://schemas.openxmlformats.org/officeDocument/2006/relationships/image" Target="../media/image8.jpeg"/><Relationship Id="rId1" Type="http://schemas.openxmlformats.org/officeDocument/2006/relationships/tags" Target="../tags/tag76.xml"/></Relationships>
</file>

<file path=ppt/slides/_rels/slide49.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image" Target="../media/image13.png"/><Relationship Id="rId7" Type="http://schemas.openxmlformats.org/officeDocument/2006/relationships/tags" Target="../tags/tag81.xml"/><Relationship Id="rId6" Type="http://schemas.openxmlformats.org/officeDocument/2006/relationships/image" Target="../media/image12.png"/><Relationship Id="rId5" Type="http://schemas.openxmlformats.org/officeDocument/2006/relationships/tags" Target="../tags/tag80.xml"/><Relationship Id="rId4" Type="http://schemas.openxmlformats.org/officeDocument/2006/relationships/image" Target="../media/image9.jpeg"/><Relationship Id="rId3" Type="http://schemas.openxmlformats.org/officeDocument/2006/relationships/tags" Target="../tags/tag79.xml"/><Relationship Id="rId2" Type="http://schemas.openxmlformats.org/officeDocument/2006/relationships/image" Target="../media/image8.jpeg"/><Relationship Id="rId1" Type="http://schemas.openxmlformats.org/officeDocument/2006/relationships/tags" Target="../tags/tag78.xml"/></Relationships>
</file>

<file path=ppt/slides/_rels/slide5.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jpeg"/><Relationship Id="rId3" Type="http://schemas.openxmlformats.org/officeDocument/2006/relationships/tags" Target="../tags/tag6.xml"/><Relationship Id="rId2" Type="http://schemas.openxmlformats.org/officeDocument/2006/relationships/image" Target="../media/image8.jpeg"/><Relationship Id="rId1" Type="http://schemas.openxmlformats.org/officeDocument/2006/relationships/tags" Target="../tags/tag5.xml"/></Relationships>
</file>

<file path=ppt/slides/_rels/slide50.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jpeg"/><Relationship Id="rId3" Type="http://schemas.openxmlformats.org/officeDocument/2006/relationships/tags" Target="../tags/tag83.xml"/><Relationship Id="rId2" Type="http://schemas.openxmlformats.org/officeDocument/2006/relationships/image" Target="../media/image8.jpeg"/><Relationship Id="rId1" Type="http://schemas.openxmlformats.org/officeDocument/2006/relationships/tags" Target="../tags/tag82.xml"/></Relationships>
</file>

<file path=ppt/slides/_rels/slide51.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jpeg"/><Relationship Id="rId3" Type="http://schemas.openxmlformats.org/officeDocument/2006/relationships/tags" Target="../tags/tag85.xml"/><Relationship Id="rId2" Type="http://schemas.openxmlformats.org/officeDocument/2006/relationships/image" Target="../media/image8.jpeg"/><Relationship Id="rId1" Type="http://schemas.openxmlformats.org/officeDocument/2006/relationships/tags" Target="../tags/tag84.xml"/></Relationships>
</file>

<file path=ppt/slides/_rels/slide52.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jpeg"/><Relationship Id="rId3" Type="http://schemas.openxmlformats.org/officeDocument/2006/relationships/tags" Target="../tags/tag87.xml"/><Relationship Id="rId2" Type="http://schemas.openxmlformats.org/officeDocument/2006/relationships/image" Target="../media/image8.jpeg"/><Relationship Id="rId1" Type="http://schemas.openxmlformats.org/officeDocument/2006/relationships/tags" Target="../tags/tag86.xml"/></Relationships>
</file>

<file path=ppt/slides/_rels/slide53.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jpeg"/><Relationship Id="rId3" Type="http://schemas.openxmlformats.org/officeDocument/2006/relationships/tags" Target="../tags/tag89.xml"/><Relationship Id="rId2" Type="http://schemas.openxmlformats.org/officeDocument/2006/relationships/image" Target="../media/image8.jpeg"/><Relationship Id="rId1" Type="http://schemas.openxmlformats.org/officeDocument/2006/relationships/tags" Target="../tags/tag88.xml"/></Relationships>
</file>

<file path=ppt/slides/_rels/slide54.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jpeg"/><Relationship Id="rId3" Type="http://schemas.openxmlformats.org/officeDocument/2006/relationships/tags" Target="../tags/tag91.xml"/><Relationship Id="rId2" Type="http://schemas.openxmlformats.org/officeDocument/2006/relationships/image" Target="../media/image8.jpeg"/><Relationship Id="rId1" Type="http://schemas.openxmlformats.org/officeDocument/2006/relationships/tags" Target="../tags/tag90.xml"/></Relationships>
</file>

<file path=ppt/slides/_rels/slide55.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jpeg"/><Relationship Id="rId3" Type="http://schemas.openxmlformats.org/officeDocument/2006/relationships/tags" Target="../tags/tag93.xml"/><Relationship Id="rId2" Type="http://schemas.openxmlformats.org/officeDocument/2006/relationships/image" Target="../media/image8.jpeg"/><Relationship Id="rId1" Type="http://schemas.openxmlformats.org/officeDocument/2006/relationships/tags" Target="../tags/tag92.xml"/></Relationships>
</file>

<file path=ppt/slides/_rels/slide56.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tags" Target="../tags/tag95.xml"/><Relationship Id="rId3" Type="http://schemas.openxmlformats.org/officeDocument/2006/relationships/image" Target="../media/image8.jpeg"/><Relationship Id="rId2" Type="http://schemas.openxmlformats.org/officeDocument/2006/relationships/tags" Target="../tags/tag94.xml"/><Relationship Id="rId1" Type="http://schemas.openxmlformats.org/officeDocument/2006/relationships/image" Target="../media/image14.png"/></Relationships>
</file>

<file path=ppt/slides/_rels/slide57.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tags" Target="../tags/tag97.xml"/><Relationship Id="rId3" Type="http://schemas.openxmlformats.org/officeDocument/2006/relationships/image" Target="../media/image8.jpeg"/><Relationship Id="rId2" Type="http://schemas.openxmlformats.org/officeDocument/2006/relationships/tags" Target="../tags/tag96.xml"/><Relationship Id="rId1" Type="http://schemas.openxmlformats.org/officeDocument/2006/relationships/image" Target="../media/image15.png"/></Relationships>
</file>

<file path=ppt/slides/_rels/slide58.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jpeg"/><Relationship Id="rId3" Type="http://schemas.openxmlformats.org/officeDocument/2006/relationships/tags" Target="../tags/tag99.xml"/><Relationship Id="rId2" Type="http://schemas.openxmlformats.org/officeDocument/2006/relationships/image" Target="../media/image8.jpeg"/><Relationship Id="rId1" Type="http://schemas.openxmlformats.org/officeDocument/2006/relationships/tags" Target="../tags/tag98.xml"/></Relationships>
</file>

<file path=ppt/slides/_rels/slide59.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jpeg"/><Relationship Id="rId3" Type="http://schemas.openxmlformats.org/officeDocument/2006/relationships/tags" Target="../tags/tag101.xml"/><Relationship Id="rId2" Type="http://schemas.openxmlformats.org/officeDocument/2006/relationships/image" Target="../media/image8.jpeg"/><Relationship Id="rId1" Type="http://schemas.openxmlformats.org/officeDocument/2006/relationships/tags" Target="../tags/tag100.xml"/></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jpeg"/><Relationship Id="rId3" Type="http://schemas.openxmlformats.org/officeDocument/2006/relationships/tags" Target="../tags/tag8.xml"/><Relationship Id="rId2" Type="http://schemas.openxmlformats.org/officeDocument/2006/relationships/image" Target="../media/image8.jpeg"/><Relationship Id="rId1" Type="http://schemas.openxmlformats.org/officeDocument/2006/relationships/tags" Target="../tags/tag7.xml"/></Relationships>
</file>

<file path=ppt/slides/_rels/slide60.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jpeg"/><Relationship Id="rId3" Type="http://schemas.openxmlformats.org/officeDocument/2006/relationships/tags" Target="../tags/tag103.xml"/><Relationship Id="rId2" Type="http://schemas.openxmlformats.org/officeDocument/2006/relationships/image" Target="../media/image8.jpeg"/><Relationship Id="rId1" Type="http://schemas.openxmlformats.org/officeDocument/2006/relationships/tags" Target="../tags/tag102.xml"/></Relationships>
</file>

<file path=ppt/slides/_rels/slide61.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jpeg"/><Relationship Id="rId3" Type="http://schemas.openxmlformats.org/officeDocument/2006/relationships/tags" Target="../tags/tag105.xml"/><Relationship Id="rId2" Type="http://schemas.openxmlformats.org/officeDocument/2006/relationships/image" Target="../media/image8.jpeg"/><Relationship Id="rId1" Type="http://schemas.openxmlformats.org/officeDocument/2006/relationships/tags" Target="../tags/tag104.xml"/></Relationships>
</file>

<file path=ppt/slides/_rels/slide62.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jpeg"/><Relationship Id="rId3" Type="http://schemas.openxmlformats.org/officeDocument/2006/relationships/tags" Target="../tags/tag107.xml"/><Relationship Id="rId2" Type="http://schemas.openxmlformats.org/officeDocument/2006/relationships/image" Target="../media/image8.jpeg"/><Relationship Id="rId1" Type="http://schemas.openxmlformats.org/officeDocument/2006/relationships/tags" Target="../tags/tag106.xml"/></Relationships>
</file>

<file path=ppt/slides/_rels/slide63.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jpeg"/><Relationship Id="rId3" Type="http://schemas.openxmlformats.org/officeDocument/2006/relationships/tags" Target="../tags/tag109.xml"/><Relationship Id="rId2" Type="http://schemas.openxmlformats.org/officeDocument/2006/relationships/image" Target="../media/image8.jpeg"/><Relationship Id="rId1" Type="http://schemas.openxmlformats.org/officeDocument/2006/relationships/tags" Target="../tags/tag108.xml"/></Relationships>
</file>

<file path=ppt/slides/_rels/slide64.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jpeg"/><Relationship Id="rId3" Type="http://schemas.openxmlformats.org/officeDocument/2006/relationships/tags" Target="../tags/tag111.xml"/><Relationship Id="rId2" Type="http://schemas.openxmlformats.org/officeDocument/2006/relationships/image" Target="../media/image8.jpeg"/><Relationship Id="rId1" Type="http://schemas.openxmlformats.org/officeDocument/2006/relationships/tags" Target="../tags/tag110.xml"/></Relationships>
</file>

<file path=ppt/slides/_rels/slide65.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jpeg"/><Relationship Id="rId3" Type="http://schemas.openxmlformats.org/officeDocument/2006/relationships/tags" Target="../tags/tag113.xml"/><Relationship Id="rId2" Type="http://schemas.openxmlformats.org/officeDocument/2006/relationships/image" Target="../media/image8.jpeg"/><Relationship Id="rId1" Type="http://schemas.openxmlformats.org/officeDocument/2006/relationships/tags" Target="../tags/tag112.xml"/></Relationships>
</file>

<file path=ppt/slides/_rels/slide66.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tags" Target="../tags/tag115.xml"/><Relationship Id="rId3" Type="http://schemas.openxmlformats.org/officeDocument/2006/relationships/image" Target="../media/image8.jpeg"/><Relationship Id="rId2" Type="http://schemas.openxmlformats.org/officeDocument/2006/relationships/tags" Target="../tags/tag114.xml"/><Relationship Id="rId1" Type="http://schemas.openxmlformats.org/officeDocument/2006/relationships/hyperlink" Target="http://www.writersdiet.com/" TargetMode="External"/></Relationships>
</file>

<file path=ppt/slides/_rels/slide6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image" Target="../media/image16.jpeg"/></Relationships>
</file>

<file path=ppt/slides/_rels/slide7.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tags" Target="../tags/tag11.xml"/><Relationship Id="rId4" Type="http://schemas.openxmlformats.org/officeDocument/2006/relationships/image" Target="../media/image9.jpeg"/><Relationship Id="rId3" Type="http://schemas.openxmlformats.org/officeDocument/2006/relationships/tags" Target="../tags/tag10.xml"/><Relationship Id="rId2" Type="http://schemas.openxmlformats.org/officeDocument/2006/relationships/image" Target="../media/image8.jpeg"/><Relationship Id="rId1" Type="http://schemas.openxmlformats.org/officeDocument/2006/relationships/tags" Target="../tags/tag9.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png"/></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jpeg"/><Relationship Id="rId3" Type="http://schemas.openxmlformats.org/officeDocument/2006/relationships/tags" Target="../tags/tag13.xml"/><Relationship Id="rId2" Type="http://schemas.openxmlformats.org/officeDocument/2006/relationships/image" Target="../media/image8.jpeg"/><Relationship Id="rId1" Type="http://schemas.openxmlformats.org/officeDocument/2006/relationships/tags" Target="../tags/tag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208429" y="2506827"/>
            <a:ext cx="10048240" cy="2953385"/>
          </a:xfrm>
          <a:prstGeom prst="rect">
            <a:avLst/>
          </a:prstGeom>
          <a:noFill/>
        </p:spPr>
        <p:txBody>
          <a:bodyPr wrap="square" rtlCol="0">
            <a:spAutoFit/>
          </a:bodyPr>
          <a:lstStyle/>
          <a:p>
            <a:pPr indent="0" algn="ctr" fontAlgn="auto">
              <a:lnSpc>
                <a:spcPct val="100000"/>
              </a:lnSpc>
            </a:pPr>
            <a:r>
              <a:rPr lang="en-US" altLang="zh-CN" sz="5400" dirty="0" smtClean="0">
                <a:latin typeface="Times New Roman" panose="02020603050405020304" pitchFamily="18" charset="0"/>
                <a:cs typeface="Times New Roman" panose="02020603050405020304" pitchFamily="18" charset="0"/>
              </a:rPr>
              <a:t>Writing an Abstract in English</a:t>
            </a:r>
            <a:endParaRPr lang="en-US" altLang="zh-CN" sz="2000" dirty="0" smtClean="0">
              <a:latin typeface="Times New Roman" panose="02020603050405020304" pitchFamily="18" charset="0"/>
              <a:cs typeface="Times New Roman" panose="02020603050405020304" pitchFamily="18" charset="0"/>
            </a:endParaRPr>
          </a:p>
          <a:p>
            <a:pPr algn="ctr">
              <a:lnSpc>
                <a:spcPct val="150000"/>
              </a:lnSpc>
            </a:pPr>
            <a:endParaRPr lang="en-US" altLang="zh-CN" sz="2400" dirty="0">
              <a:solidFill>
                <a:srgbClr val="002060"/>
              </a:solidFill>
              <a:latin typeface="Times New Roman" panose="02020603050405020304" pitchFamily="18" charset="0"/>
              <a:cs typeface="Times New Roman" panose="02020603050405020304" pitchFamily="18" charset="0"/>
            </a:endParaRPr>
          </a:p>
          <a:p>
            <a:pPr algn="ctr">
              <a:lnSpc>
                <a:spcPct val="150000"/>
              </a:lnSpc>
            </a:pPr>
            <a:endParaRPr lang="en-US" altLang="zh-CN" sz="2400" dirty="0">
              <a:solidFill>
                <a:srgbClr val="002060"/>
              </a:solidFill>
              <a:latin typeface="Times New Roman" panose="02020603050405020304" pitchFamily="18" charset="0"/>
              <a:cs typeface="Times New Roman" panose="02020603050405020304" pitchFamily="18" charset="0"/>
            </a:endParaRPr>
          </a:p>
          <a:p>
            <a:pPr algn="ctr">
              <a:lnSpc>
                <a:spcPct val="150000"/>
              </a:lnSpc>
            </a:pPr>
            <a:endParaRPr lang="en-US" altLang="zh-CN" sz="2000" dirty="0">
              <a:solidFill>
                <a:srgbClr val="002060"/>
              </a:solidFill>
              <a:latin typeface="Times New Roman" panose="02020603050405020304" pitchFamily="18" charset="0"/>
              <a:cs typeface="Times New Roman" panose="02020603050405020304" pitchFamily="18" charset="0"/>
            </a:endParaRPr>
          </a:p>
          <a:p>
            <a:pPr algn="ctr">
              <a:lnSpc>
                <a:spcPct val="150000"/>
              </a:lnSpc>
            </a:pPr>
            <a:endParaRPr lang="en-US" altLang="zh-CN" sz="2000" dirty="0">
              <a:solidFill>
                <a:srgbClr val="002060"/>
              </a:solidFill>
              <a:latin typeface="Times New Roman" panose="02020603050405020304" pitchFamily="18" charset="0"/>
              <a:cs typeface="Times New Roman" panose="02020603050405020304" pitchFamily="18" charset="0"/>
            </a:endParaRPr>
          </a:p>
        </p:txBody>
      </p:sp>
      <p:sp>
        <p:nvSpPr>
          <p:cNvPr id="3" name="文本框 2"/>
          <p:cNvSpPr txBox="1"/>
          <p:nvPr/>
        </p:nvSpPr>
        <p:spPr>
          <a:xfrm>
            <a:off x="1524000" y="5542858"/>
            <a:ext cx="9144000" cy="922020"/>
          </a:xfrm>
          <a:prstGeom prst="rect">
            <a:avLst/>
          </a:prstGeom>
          <a:noFill/>
        </p:spPr>
        <p:txBody>
          <a:bodyPr wrap="square" rtlCol="0">
            <a:spAutoFit/>
          </a:bodyPr>
          <a:lstStyle/>
          <a:p>
            <a:pPr algn="ctr">
              <a:lnSpc>
                <a:spcPct val="150000"/>
              </a:lnSpc>
            </a:pPr>
            <a:r>
              <a:rPr lang="en-US" altLang="zh-CN" dirty="0">
                <a:solidFill>
                  <a:srgbClr val="002060"/>
                </a:solidFill>
                <a:latin typeface="Times New Roman" panose="02020603050405020304" pitchFamily="18" charset="0"/>
                <a:cs typeface="Times New Roman" panose="02020603050405020304" pitchFamily="18" charset="0"/>
                <a:sym typeface="+mn-ea"/>
              </a:rPr>
              <a:t>Zhao Zhuxuan</a:t>
            </a:r>
            <a:endParaRPr lang="en-US" altLang="zh-CN" dirty="0">
              <a:solidFill>
                <a:srgbClr val="002060"/>
              </a:solidFill>
              <a:latin typeface="Times New Roman" panose="02020603050405020304" pitchFamily="18" charset="0"/>
              <a:cs typeface="Times New Roman" panose="02020603050405020304" pitchFamily="18" charset="0"/>
            </a:endParaRPr>
          </a:p>
          <a:p>
            <a:pPr algn="ctr">
              <a:lnSpc>
                <a:spcPct val="150000"/>
              </a:lnSpc>
            </a:pPr>
            <a:r>
              <a:rPr lang="en-US" altLang="zh-CN" b="1" dirty="0" smtClean="0">
                <a:solidFill>
                  <a:prstClr val="black"/>
                </a:solidFill>
                <a:latin typeface="Times New Roman" panose="02020603050405020304" pitchFamily="18" charset="0"/>
                <a:ea typeface="仿宋" panose="02010609060101010101" pitchFamily="49" charset="-122"/>
                <a:cs typeface="Times New Roman" panose="02020603050405020304" pitchFamily="18" charset="0"/>
              </a:rPr>
              <a:t>Department of Foreign Languages, UCAS</a:t>
            </a:r>
            <a:endParaRPr lang="en-US" altLang="zh-CN" b="1" dirty="0" smtClean="0">
              <a:solidFill>
                <a:prstClr val="black"/>
              </a:solidFill>
              <a:latin typeface="Times New Roman" panose="02020603050405020304" pitchFamily="18" charset="0"/>
              <a:ea typeface="仿宋" panose="02010609060101010101" pitchFamily="49" charset="-122"/>
              <a:cs typeface="Times New Roman" panose="02020603050405020304" pitchFamily="18" charset="0"/>
            </a:endParaRPr>
          </a:p>
        </p:txBody>
      </p:sp>
      <p:pic>
        <p:nvPicPr>
          <p:cNvPr id="4" name="图片 3"/>
          <p:cNvPicPr>
            <a:picLocks noChangeAspect="1"/>
          </p:cNvPicPr>
          <p:nvPr/>
        </p:nvPicPr>
        <p:blipFill>
          <a:blip r:embed="rId1" cstate="print"/>
          <a:stretch>
            <a:fillRect/>
          </a:stretch>
        </p:blipFill>
        <p:spPr>
          <a:xfrm>
            <a:off x="3319145" y="5931535"/>
            <a:ext cx="597535" cy="597535"/>
          </a:xfrm>
          <a:prstGeom prst="rect">
            <a:avLst/>
          </a:prstGeom>
        </p:spPr>
      </p:pic>
      <p:sp>
        <p:nvSpPr>
          <p:cNvPr id="5" name="文本框 4"/>
          <p:cNvSpPr txBox="1"/>
          <p:nvPr/>
        </p:nvSpPr>
        <p:spPr>
          <a:xfrm>
            <a:off x="3472815" y="4309110"/>
            <a:ext cx="5246370" cy="1014730"/>
          </a:xfrm>
          <a:prstGeom prst="rect">
            <a:avLst/>
          </a:prstGeom>
          <a:noFill/>
        </p:spPr>
        <p:txBody>
          <a:bodyPr wrap="square" rtlCol="0">
            <a:spAutoFit/>
          </a:bodyPr>
          <a:p>
            <a:pPr algn="ctr"/>
            <a:r>
              <a:rPr lang="en-US" altLang="zh-CN" sz="2000">
                <a:latin typeface="Times New Roman" panose="02020603050405020304" pitchFamily="18" charset="0"/>
                <a:cs typeface="Times New Roman" panose="02020603050405020304" pitchFamily="18" charset="0"/>
              </a:rPr>
              <a:t>Institute of High Energy Physics, CAS</a:t>
            </a:r>
            <a:endParaRPr lang="en-US" altLang="zh-CN" sz="2000">
              <a:latin typeface="Times New Roman" panose="02020603050405020304" pitchFamily="18" charset="0"/>
              <a:cs typeface="Times New Roman" panose="02020603050405020304" pitchFamily="18" charset="0"/>
            </a:endParaRPr>
          </a:p>
          <a:p>
            <a:pPr algn="ctr"/>
            <a:endParaRPr lang="en-US" altLang="zh-CN" sz="2000">
              <a:latin typeface="Times New Roman" panose="02020603050405020304" pitchFamily="18" charset="0"/>
              <a:cs typeface="Times New Roman" panose="02020603050405020304" pitchFamily="18" charset="0"/>
            </a:endParaRPr>
          </a:p>
          <a:p>
            <a:pPr algn="ctr"/>
            <a:r>
              <a:rPr lang="en-US" altLang="zh-CN" sz="2000">
                <a:latin typeface="Times New Roman" panose="02020603050405020304" pitchFamily="18" charset="0"/>
                <a:cs typeface="Times New Roman" panose="02020603050405020304" pitchFamily="18" charset="0"/>
              </a:rPr>
              <a:t>July 4, 2025</a:t>
            </a:r>
            <a:endParaRPr lang="en-US" altLang="zh-CN" sz="200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latin typeface="Times New Roman" panose="02020603050405020304" pitchFamily="18" charset="0"/>
                <a:cs typeface="Times New Roman" panose="02020603050405020304" pitchFamily="18" charset="0"/>
              </a:rPr>
              <a:t>A sample abstract for analysis </a:t>
            </a:r>
            <a:endParaRPr lang="zh-CN" altLang="en-US" dirty="0">
              <a:latin typeface="Times New Roman" panose="02020603050405020304" pitchFamily="18" charset="0"/>
              <a:cs typeface="Times New Roman" panose="02020603050405020304" pitchFamily="18" charset="0"/>
            </a:endParaRPr>
          </a:p>
        </p:txBody>
      </p:sp>
      <p:sp>
        <p:nvSpPr>
          <p:cNvPr id="3" name="内容占位符 2"/>
          <p:cNvSpPr>
            <a:spLocks noGrp="1"/>
          </p:cNvSpPr>
          <p:nvPr>
            <p:ph idx="1"/>
          </p:nvPr>
        </p:nvSpPr>
        <p:spPr/>
        <p:txBody>
          <a:bodyPr/>
          <a:lstStyle/>
          <a:p>
            <a:r>
              <a:rPr lang="en-US" i="1" dirty="0">
                <a:latin typeface="Times New Roman" panose="02020603050405020304" pitchFamily="18" charset="0"/>
                <a:cs typeface="Times New Roman" panose="02020603050405020304" pitchFamily="18" charset="0"/>
              </a:rPr>
              <a:t>An unexpected and persistent increase in global emissions of ozone-depleting </a:t>
            </a:r>
            <a:r>
              <a:rPr lang="en-US" i="1" dirty="0" smtClean="0">
                <a:latin typeface="Times New Roman" panose="02020603050405020304" pitchFamily="18" charset="0"/>
                <a:cs typeface="Times New Roman" panose="02020603050405020304" pitchFamily="18" charset="0"/>
              </a:rPr>
              <a:t>CFC-11</a:t>
            </a:r>
            <a:endParaRPr lang="en-US" i="1" dirty="0" smtClean="0">
              <a:latin typeface="Times New Roman" panose="02020603050405020304" pitchFamily="18" charset="0"/>
              <a:cs typeface="Times New Roman" panose="02020603050405020304" pitchFamily="18" charset="0"/>
            </a:endParaRPr>
          </a:p>
          <a:p>
            <a:pPr>
              <a:buNone/>
            </a:pPr>
            <a:endParaRPr lang="en-US" i="1" dirty="0">
              <a:latin typeface="Times New Roman" panose="02020603050405020304" pitchFamily="18" charset="0"/>
              <a:cs typeface="Times New Roman" panose="02020603050405020304" pitchFamily="18" charset="0"/>
            </a:endParaRPr>
          </a:p>
          <a:p>
            <a:pPr>
              <a:buNone/>
            </a:pPr>
            <a:r>
              <a:rPr lang="en-US" altLang="zh-CN" dirty="0">
                <a:latin typeface="Times New Roman" panose="02020603050405020304" pitchFamily="18" charset="0"/>
                <a:cs typeface="Times New Roman" panose="02020603050405020304" pitchFamily="18" charset="0"/>
              </a:rPr>
              <a:t> </a:t>
            </a:r>
            <a:r>
              <a:rPr lang="en-US" altLang="zh-CN" dirty="0" smtClean="0">
                <a:latin typeface="Times New Roman" panose="02020603050405020304" pitchFamily="18" charset="0"/>
                <a:cs typeface="Times New Roman" panose="02020603050405020304" pitchFamily="18" charset="0"/>
              </a:rPr>
              <a:t>                                                 </a:t>
            </a:r>
            <a:r>
              <a:rPr lang="en-US" altLang="zh-CN" sz="2800" dirty="0" smtClean="0">
                <a:latin typeface="Times New Roman" panose="02020603050405020304" pitchFamily="18" charset="0"/>
                <a:cs typeface="Times New Roman" panose="02020603050405020304" pitchFamily="18" charset="0"/>
              </a:rPr>
              <a:t>published in </a:t>
            </a:r>
            <a:r>
              <a:rPr lang="en-US" altLang="zh-CN" sz="2800" i="1" dirty="0" smtClean="0">
                <a:latin typeface="Times New Roman" panose="02020603050405020304" pitchFamily="18" charset="0"/>
                <a:cs typeface="Times New Roman" panose="02020603050405020304" pitchFamily="18" charset="0"/>
              </a:rPr>
              <a:t>Nature</a:t>
            </a:r>
            <a:r>
              <a:rPr lang="en-US" altLang="zh-CN" sz="2800" dirty="0" smtClean="0">
                <a:latin typeface="Times New Roman" panose="02020603050405020304" pitchFamily="18" charset="0"/>
                <a:cs typeface="Times New Roman" panose="02020603050405020304" pitchFamily="18" charset="0"/>
              </a:rPr>
              <a:t> on 16 May 2018</a:t>
            </a:r>
            <a:endParaRPr lang="zh-CN" altLang="en-US" sz="2800" dirty="0">
              <a:latin typeface="Times New Roman" panose="02020603050405020304" pitchFamily="18" charset="0"/>
              <a:cs typeface="Times New Roman" panose="02020603050405020304" pitchFamily="18" charset="0"/>
            </a:endParaRPr>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1"/>
              </p:custDataLst>
            </p:nvPr>
          </p:nvPicPr>
          <p:blipFill>
            <a:blip r:embed="rId2"/>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3"/>
              </p:custDataLst>
            </p:nvPr>
          </p:nvPicPr>
          <p:blipFill>
            <a:blip r:embed="rId4"/>
            <a:stretch>
              <a:fillRect/>
            </a:stretch>
          </p:blipFill>
          <p:spPr>
            <a:xfrm>
              <a:off x="3147" y="985"/>
              <a:ext cx="3147" cy="29"/>
            </a:xfrm>
            <a:prstGeom prst="rect">
              <a:avLst/>
            </a:prstGeom>
            <a:noFill/>
            <a:ln w="9525">
              <a:noFill/>
            </a:ln>
          </p:spPr>
        </p:pic>
      </p:grpSp>
      <p:sp>
        <p:nvSpPr>
          <p:cNvPr id="4" name="文本框 3"/>
          <p:cNvSpPr txBox="1"/>
          <p:nvPr/>
        </p:nvSpPr>
        <p:spPr>
          <a:xfrm>
            <a:off x="920750" y="5322570"/>
            <a:ext cx="10507980" cy="645160"/>
          </a:xfrm>
          <a:prstGeom prst="rect">
            <a:avLst/>
          </a:prstGeom>
          <a:noFill/>
        </p:spPr>
        <p:txBody>
          <a:bodyPr wrap="square" rtlCol="0">
            <a:spAutoFit/>
          </a:bodyPr>
          <a:p>
            <a:r>
              <a:rPr lang="en-US" altLang="zh-CN">
                <a:latin typeface="Times New Roman" panose="02020603050405020304" pitchFamily="18" charset="0"/>
                <a:cs typeface="Times New Roman" panose="02020603050405020304" pitchFamily="18" charset="0"/>
              </a:rPr>
              <a:t>Montzka, S.A., Dutton, G.S., Yu, P. et al. An unexpected and persistent increase in global emissions of ozone-depleting CFC-11. Nature 557, 413–417 (2018). https://doi.org/10.1038/s41586-018-0106-2</a:t>
            </a:r>
            <a:endParaRPr lang="zh-CN" altLang="en-US">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latin typeface="Times New Roman" panose="02020603050405020304" pitchFamily="18" charset="0"/>
                <a:cs typeface="Times New Roman" panose="02020603050405020304" pitchFamily="18" charset="0"/>
              </a:rPr>
              <a:t>Introduction (Background)</a:t>
            </a:r>
            <a:endParaRPr lang="zh-CN" altLang="en-US" dirty="0">
              <a:latin typeface="Times New Roman" panose="02020603050405020304" pitchFamily="18" charset="0"/>
              <a:cs typeface="Times New Roman" panose="02020603050405020304" pitchFamily="18" charset="0"/>
            </a:endParaRPr>
          </a:p>
        </p:txBody>
      </p:sp>
      <p:sp>
        <p:nvSpPr>
          <p:cNvPr id="3" name="内容占位符 2"/>
          <p:cNvSpPr>
            <a:spLocks noGrp="1"/>
          </p:cNvSpPr>
          <p:nvPr>
            <p:ph idx="1"/>
          </p:nvPr>
        </p:nvSpPr>
        <p:spPr/>
        <p:txBody>
          <a:bodyPr>
            <a:normAutofit lnSpcReduction="10000"/>
          </a:bodyPr>
          <a:lstStyle/>
          <a:p>
            <a:pPr algn="just"/>
            <a:r>
              <a:rPr lang="en-US" dirty="0">
                <a:latin typeface="Times New Roman" panose="02020603050405020304" pitchFamily="18" charset="0"/>
                <a:cs typeface="Times New Roman" panose="02020603050405020304" pitchFamily="18" charset="0"/>
              </a:rPr>
              <a:t>The Montreal Protocol was designed to protect the stratospheric ozone layer by enabling reductions in the abundance of ozone-depleting substances such as chlorofluorocarbons (CFCs) in the </a:t>
            </a:r>
            <a:r>
              <a:rPr lang="en-US" dirty="0" smtClean="0">
                <a:latin typeface="Times New Roman" panose="02020603050405020304" pitchFamily="18" charset="0"/>
                <a:cs typeface="Times New Roman" panose="02020603050405020304" pitchFamily="18" charset="0"/>
              </a:rPr>
              <a:t>atmosphere. </a:t>
            </a:r>
            <a:r>
              <a:rPr lang="en-US" dirty="0" smtClean="0">
                <a:solidFill>
                  <a:schemeClr val="tx2">
                    <a:lumMod val="60000"/>
                    <a:lumOff val="40000"/>
                  </a:schemeClr>
                </a:solidFill>
                <a:latin typeface="Times New Roman" panose="02020603050405020304" pitchFamily="18" charset="0"/>
                <a:cs typeface="Times New Roman" panose="02020603050405020304" pitchFamily="18" charset="0"/>
              </a:rPr>
              <a:t>(basic introduction)</a:t>
            </a:r>
            <a:endParaRPr lang="en-US" dirty="0" smtClean="0">
              <a:solidFill>
                <a:schemeClr val="tx2">
                  <a:lumMod val="60000"/>
                  <a:lumOff val="40000"/>
                </a:schemeClr>
              </a:solidFill>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The reduction in the atmospheric concentration of </a:t>
            </a:r>
            <a:r>
              <a:rPr lang="en-US" dirty="0" err="1">
                <a:latin typeface="Times New Roman" panose="02020603050405020304" pitchFamily="18" charset="0"/>
                <a:cs typeface="Times New Roman" panose="02020603050405020304" pitchFamily="18" charset="0"/>
              </a:rPr>
              <a:t>trichlorofluoromethane</a:t>
            </a:r>
            <a:r>
              <a:rPr lang="en-US" dirty="0">
                <a:latin typeface="Times New Roman" panose="02020603050405020304" pitchFamily="18" charset="0"/>
                <a:cs typeface="Times New Roman" panose="02020603050405020304" pitchFamily="18" charset="0"/>
              </a:rPr>
              <a:t> (CFC-11) has made the second-largest contribution to the decline in the total atmospheric concentration of ozone-depleting chlorine since the </a:t>
            </a:r>
            <a:r>
              <a:rPr lang="en-US" dirty="0" smtClean="0">
                <a:latin typeface="Times New Roman" panose="02020603050405020304" pitchFamily="18" charset="0"/>
                <a:cs typeface="Times New Roman" panose="02020603050405020304" pitchFamily="18" charset="0"/>
              </a:rPr>
              <a:t>1990s. </a:t>
            </a:r>
            <a:r>
              <a:rPr lang="en-US" dirty="0" smtClean="0">
                <a:solidFill>
                  <a:schemeClr val="tx2">
                    <a:lumMod val="60000"/>
                    <a:lumOff val="40000"/>
                  </a:schemeClr>
                </a:solidFill>
                <a:latin typeface="Times New Roman" panose="02020603050405020304" pitchFamily="18" charset="0"/>
                <a:cs typeface="Times New Roman" panose="02020603050405020304" pitchFamily="18" charset="0"/>
              </a:rPr>
              <a:t>(more detailed background)</a:t>
            </a:r>
            <a:endParaRPr lang="en-US" altLang="en-US" dirty="0" smtClean="0">
              <a:solidFill>
                <a:schemeClr val="tx2">
                  <a:lumMod val="60000"/>
                  <a:lumOff val="40000"/>
                </a:schemeClr>
              </a:solidFill>
              <a:latin typeface="Times New Roman" panose="02020603050405020304" pitchFamily="18" charset="0"/>
              <a:cs typeface="Times New Roman" panose="02020603050405020304" pitchFamily="18" charset="0"/>
            </a:endParaRPr>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1"/>
              </p:custDataLst>
            </p:nvPr>
          </p:nvPicPr>
          <p:blipFill>
            <a:blip r:embed="rId2"/>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3"/>
              </p:custDataLst>
            </p:nvPr>
          </p:nvPicPr>
          <p:blipFill>
            <a:blip r:embed="rId4"/>
            <a:stretch>
              <a:fillRect/>
            </a:stretch>
          </p:blipFill>
          <p:spPr>
            <a:xfrm>
              <a:off x="3147" y="985"/>
              <a:ext cx="3147" cy="29"/>
            </a:xfrm>
            <a:prstGeom prst="rect">
              <a:avLst/>
            </a:prstGeom>
            <a:noFill/>
            <a:ln w="9525">
              <a:noFill/>
            </a:ln>
          </p:spPr>
        </p:pic>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latin typeface="Times New Roman" panose="02020603050405020304" pitchFamily="18" charset="0"/>
                <a:cs typeface="Times New Roman" panose="02020603050405020304" pitchFamily="18" charset="0"/>
              </a:rPr>
              <a:t>Introduction (Problem Statement)</a:t>
            </a:r>
            <a:endParaRPr lang="zh-CN" altLang="en-US" dirty="0">
              <a:latin typeface="Times New Roman" panose="02020603050405020304" pitchFamily="18" charset="0"/>
              <a:cs typeface="Times New Roman" panose="02020603050405020304" pitchFamily="18" charset="0"/>
            </a:endParaRPr>
          </a:p>
        </p:txBody>
      </p:sp>
      <p:sp>
        <p:nvSpPr>
          <p:cNvPr id="3" name="内容占位符 2"/>
          <p:cNvSpPr>
            <a:spLocks noGrp="1"/>
          </p:cNvSpPr>
          <p:nvPr>
            <p:ph idx="1"/>
          </p:nvPr>
        </p:nvSpPr>
        <p:spPr/>
        <p:txBody>
          <a:bodyPr/>
          <a:lstStyle/>
          <a:p>
            <a:pPr algn="just"/>
            <a:r>
              <a:rPr lang="en-US" dirty="0">
                <a:latin typeface="Times New Roman" panose="02020603050405020304" pitchFamily="18" charset="0"/>
                <a:cs typeface="Times New Roman" panose="02020603050405020304" pitchFamily="18" charset="0"/>
              </a:rPr>
              <a:t>However, CFC-11 still contributes one-quarter of all chlorine reaching the stratosphere, and a timely recovery of the stratospheric ozone layer depends on a sustained decline in CFC-11 </a:t>
            </a:r>
            <a:r>
              <a:rPr lang="en-US" dirty="0" smtClean="0">
                <a:latin typeface="Times New Roman" panose="02020603050405020304" pitchFamily="18" charset="0"/>
                <a:cs typeface="Times New Roman" panose="02020603050405020304" pitchFamily="18" charset="0"/>
              </a:rPr>
              <a:t>concentrations.  </a:t>
            </a:r>
            <a:r>
              <a:rPr lang="en-US" dirty="0" smtClean="0">
                <a:solidFill>
                  <a:schemeClr val="tx2">
                    <a:lumMod val="60000"/>
                    <a:lumOff val="40000"/>
                  </a:schemeClr>
                </a:solidFill>
                <a:latin typeface="Times New Roman" panose="02020603050405020304" pitchFamily="18" charset="0"/>
                <a:cs typeface="Times New Roman" panose="02020603050405020304" pitchFamily="18" charset="0"/>
              </a:rPr>
              <a:t>(general problem)</a:t>
            </a:r>
            <a:endParaRPr lang="en-US" altLang="en-US" dirty="0" smtClean="0">
              <a:solidFill>
                <a:schemeClr val="tx2">
                  <a:lumMod val="60000"/>
                  <a:lumOff val="40000"/>
                </a:schemeClr>
              </a:solidFill>
              <a:latin typeface="Times New Roman" panose="02020603050405020304" pitchFamily="18" charset="0"/>
              <a:cs typeface="Times New Roman" panose="02020603050405020304" pitchFamily="18" charset="0"/>
            </a:endParaRPr>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1"/>
              </p:custDataLst>
            </p:nvPr>
          </p:nvPicPr>
          <p:blipFill>
            <a:blip r:embed="rId2"/>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3"/>
              </p:custDataLst>
            </p:nvPr>
          </p:nvPicPr>
          <p:blipFill>
            <a:blip r:embed="rId4"/>
            <a:stretch>
              <a:fillRect/>
            </a:stretch>
          </p:blipFill>
          <p:spPr>
            <a:xfrm>
              <a:off x="3147" y="985"/>
              <a:ext cx="3147" cy="29"/>
            </a:xfrm>
            <a:prstGeom prst="rect">
              <a:avLst/>
            </a:prstGeom>
            <a:noFill/>
            <a:ln w="9525">
              <a:noFill/>
            </a:ln>
          </p:spPr>
        </p:pic>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latin typeface="Times New Roman" panose="02020603050405020304" pitchFamily="18" charset="0"/>
                <a:cs typeface="Times New Roman" panose="02020603050405020304" pitchFamily="18" charset="0"/>
              </a:rPr>
              <a:t>Results</a:t>
            </a:r>
            <a:endParaRPr lang="zh-CN" altLang="en-US" dirty="0">
              <a:latin typeface="Times New Roman" panose="02020603050405020304" pitchFamily="18" charset="0"/>
              <a:cs typeface="Times New Roman" panose="02020603050405020304" pitchFamily="18" charset="0"/>
            </a:endParaRPr>
          </a:p>
        </p:txBody>
      </p:sp>
      <p:sp>
        <p:nvSpPr>
          <p:cNvPr id="3" name="内容占位符 2"/>
          <p:cNvSpPr>
            <a:spLocks noGrp="1"/>
          </p:cNvSpPr>
          <p:nvPr>
            <p:ph idx="1"/>
          </p:nvPr>
        </p:nvSpPr>
        <p:spPr/>
        <p:txBody>
          <a:bodyPr>
            <a:normAutofit/>
          </a:bodyPr>
          <a:lstStyle/>
          <a:p>
            <a:pPr algn="just"/>
            <a:r>
              <a:rPr lang="en-US" dirty="0">
                <a:latin typeface="Times New Roman" panose="02020603050405020304" pitchFamily="18" charset="0"/>
                <a:cs typeface="Times New Roman" panose="02020603050405020304" pitchFamily="18" charset="0"/>
              </a:rPr>
              <a:t>Here we show that the rate of decline of atmospheric CFC-11 concentrations observed at remote measurement sites was constant from 2002 to 2012, and then slowed by about 50 per cent after </a:t>
            </a:r>
            <a:r>
              <a:rPr lang="en-US" dirty="0" smtClean="0">
                <a:latin typeface="Times New Roman" panose="02020603050405020304" pitchFamily="18" charset="0"/>
                <a:cs typeface="Times New Roman" panose="02020603050405020304" pitchFamily="18" charset="0"/>
              </a:rPr>
              <a:t>2012. </a:t>
            </a:r>
            <a:r>
              <a:rPr lang="en-US" dirty="0" smtClean="0">
                <a:solidFill>
                  <a:schemeClr val="tx2">
                    <a:lumMod val="60000"/>
                    <a:lumOff val="40000"/>
                  </a:schemeClr>
                </a:solidFill>
                <a:latin typeface="Times New Roman" panose="02020603050405020304" pitchFamily="18" charset="0"/>
                <a:cs typeface="Times New Roman" panose="02020603050405020304" pitchFamily="18" charset="0"/>
              </a:rPr>
              <a:t>(main result)</a:t>
            </a:r>
            <a:endParaRPr lang="en-US" dirty="0" smtClean="0">
              <a:solidFill>
                <a:schemeClr val="tx2">
                  <a:lumMod val="60000"/>
                  <a:lumOff val="40000"/>
                </a:schemeClr>
              </a:solidFill>
              <a:latin typeface="Times New Roman" panose="02020603050405020304" pitchFamily="18" charset="0"/>
              <a:cs typeface="Times New Roman" panose="02020603050405020304" pitchFamily="18" charset="0"/>
            </a:endParaRPr>
          </a:p>
          <a:p>
            <a:pPr algn="just"/>
            <a:r>
              <a:rPr lang="en-US" altLang="zh-CN" dirty="0">
                <a:latin typeface="Times New Roman" panose="02020603050405020304" pitchFamily="18" charset="0"/>
                <a:cs typeface="Times New Roman" panose="02020603050405020304" pitchFamily="18" charset="0"/>
              </a:rPr>
              <a:t>The observed slowdown in the decline of CFC-11 concentration...A simple model analysis of our findings suggests...Our three-dimensional model simulations confirm...</a:t>
            </a:r>
            <a:r>
              <a:rPr lang="en-US" altLang="zh-CN" dirty="0">
                <a:solidFill>
                  <a:schemeClr val="tx2">
                    <a:lumMod val="60000"/>
                    <a:lumOff val="40000"/>
                  </a:schemeClr>
                </a:solidFill>
                <a:latin typeface="Times New Roman" panose="02020603050405020304" pitchFamily="18" charset="0"/>
                <a:cs typeface="Times New Roman" panose="02020603050405020304" pitchFamily="18" charset="0"/>
              </a:rPr>
              <a:t>(detailed explanation of result)</a:t>
            </a:r>
            <a:endParaRPr lang="en-US" altLang="zh-CN" dirty="0">
              <a:solidFill>
                <a:schemeClr val="tx2">
                  <a:lumMod val="60000"/>
                  <a:lumOff val="40000"/>
                </a:schemeClr>
              </a:solidFill>
              <a:latin typeface="Times New Roman" panose="02020603050405020304" pitchFamily="18" charset="0"/>
              <a:cs typeface="Times New Roman" panose="02020603050405020304" pitchFamily="18" charset="0"/>
            </a:endParaRPr>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1"/>
              </p:custDataLst>
            </p:nvPr>
          </p:nvPicPr>
          <p:blipFill>
            <a:blip r:embed="rId2"/>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3"/>
              </p:custDataLst>
            </p:nvPr>
          </p:nvPicPr>
          <p:blipFill>
            <a:blip r:embed="rId4"/>
            <a:stretch>
              <a:fillRect/>
            </a:stretch>
          </p:blipFill>
          <p:spPr>
            <a:xfrm>
              <a:off x="3147" y="985"/>
              <a:ext cx="3147" cy="29"/>
            </a:xfrm>
            <a:prstGeom prst="rect">
              <a:avLst/>
            </a:prstGeom>
            <a:noFill/>
            <a:ln w="9525">
              <a:noFill/>
            </a:ln>
          </p:spPr>
        </p:pic>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latin typeface="Times New Roman" panose="02020603050405020304" pitchFamily="18" charset="0"/>
                <a:cs typeface="Times New Roman" panose="02020603050405020304" pitchFamily="18" charset="0"/>
              </a:rPr>
              <a:t>Discussion (Conclusion)</a:t>
            </a:r>
            <a:endParaRPr lang="zh-CN" altLang="en-US" dirty="0">
              <a:latin typeface="Times New Roman" panose="02020603050405020304" pitchFamily="18" charset="0"/>
              <a:cs typeface="Times New Roman" panose="02020603050405020304" pitchFamily="18" charset="0"/>
            </a:endParaRPr>
          </a:p>
        </p:txBody>
      </p:sp>
      <p:sp>
        <p:nvSpPr>
          <p:cNvPr id="3" name="内容占位符 2"/>
          <p:cNvSpPr>
            <a:spLocks noGrp="1"/>
          </p:cNvSpPr>
          <p:nvPr>
            <p:ph idx="1"/>
          </p:nvPr>
        </p:nvSpPr>
        <p:spPr/>
        <p:txBody>
          <a:bodyPr/>
          <a:lstStyle/>
          <a:p>
            <a:pPr algn="just"/>
            <a:r>
              <a:rPr lang="en-US" dirty="0">
                <a:latin typeface="Times New Roman" panose="02020603050405020304" pitchFamily="18" charset="0"/>
                <a:cs typeface="Times New Roman" panose="02020603050405020304" pitchFamily="18" charset="0"/>
              </a:rPr>
              <a:t>The increase in emission of CFC-11 appears unrelated to past production; this suggests unreported new production, which is inconsistent with the Montreal Protocol agreement to phase out global CFC production by 2010. </a:t>
            </a:r>
            <a:r>
              <a:rPr lang="en-US" dirty="0">
                <a:solidFill>
                  <a:schemeClr val="tx2">
                    <a:lumMod val="60000"/>
                    <a:lumOff val="40000"/>
                  </a:schemeClr>
                </a:solidFill>
                <a:latin typeface="Times New Roman" panose="02020603050405020304" pitchFamily="18" charset="0"/>
                <a:cs typeface="Times New Roman" panose="02020603050405020304" pitchFamily="18" charset="0"/>
              </a:rPr>
              <a:t>(</a:t>
            </a:r>
            <a:r>
              <a:rPr lang="en-US" altLang="zh-CN" dirty="0">
                <a:solidFill>
                  <a:schemeClr val="tx2">
                    <a:lumMod val="60000"/>
                    <a:lumOff val="40000"/>
                  </a:schemeClr>
                </a:solidFill>
                <a:latin typeface="Times New Roman" panose="02020603050405020304" pitchFamily="18" charset="0"/>
                <a:cs typeface="Times New Roman" panose="02020603050405020304" pitchFamily="18" charset="0"/>
              </a:rPr>
              <a:t>putting the main findings into general context</a:t>
            </a:r>
            <a:r>
              <a:rPr lang="en-US" dirty="0">
                <a:solidFill>
                  <a:schemeClr val="tx2">
                    <a:lumMod val="60000"/>
                    <a:lumOff val="40000"/>
                  </a:schemeClr>
                </a:solidFill>
                <a:latin typeface="Times New Roman" panose="02020603050405020304" pitchFamily="18" charset="0"/>
                <a:cs typeface="Times New Roman" panose="02020603050405020304" pitchFamily="18" charset="0"/>
              </a:rPr>
              <a:t>)</a:t>
            </a:r>
            <a:endParaRPr lang="zh-CN" altLang="en-US" dirty="0">
              <a:latin typeface="Times New Roman" panose="02020603050405020304" pitchFamily="18" charset="0"/>
              <a:cs typeface="Times New Roman" panose="02020603050405020304" pitchFamily="18" charset="0"/>
            </a:endParaRPr>
          </a:p>
          <a:p>
            <a:endParaRPr lang="zh-CN" altLang="en-US" dirty="0"/>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1"/>
              </p:custDataLst>
            </p:nvPr>
          </p:nvPicPr>
          <p:blipFill>
            <a:blip r:embed="rId2"/>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3"/>
              </p:custDataLst>
            </p:nvPr>
          </p:nvPicPr>
          <p:blipFill>
            <a:blip r:embed="rId4"/>
            <a:stretch>
              <a:fillRect/>
            </a:stretch>
          </p:blipFill>
          <p:spPr>
            <a:xfrm>
              <a:off x="3147" y="985"/>
              <a:ext cx="3147" cy="29"/>
            </a:xfrm>
            <a:prstGeom prst="rect">
              <a:avLst/>
            </a:prstGeom>
            <a:noFill/>
            <a:ln w="9525">
              <a:noFill/>
            </a:ln>
          </p:spPr>
        </p:pic>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latin typeface="Times New Roman" panose="02020603050405020304" pitchFamily="18" charset="0"/>
                <a:cs typeface="Times New Roman" panose="02020603050405020304" pitchFamily="18" charset="0"/>
              </a:rPr>
              <a:t>Improving abstract structure</a:t>
            </a:r>
            <a:endParaRPr lang="zh-CN" altLang="en-US" dirty="0">
              <a:latin typeface="Times New Roman" panose="02020603050405020304" pitchFamily="18" charset="0"/>
              <a:cs typeface="Times New Roman" panose="02020603050405020304" pitchFamily="18" charset="0"/>
            </a:endParaRPr>
          </a:p>
        </p:txBody>
      </p:sp>
      <p:sp>
        <p:nvSpPr>
          <p:cNvPr id="3" name="内容占位符 2"/>
          <p:cNvSpPr>
            <a:spLocks noGrp="1"/>
          </p:cNvSpPr>
          <p:nvPr>
            <p:ph idx="1"/>
          </p:nvPr>
        </p:nvSpPr>
        <p:spPr>
          <a:xfrm>
            <a:off x="609600" y="1490980"/>
            <a:ext cx="10972800" cy="4872355"/>
          </a:xfrm>
        </p:spPr>
        <p:txBody>
          <a:bodyPr>
            <a:normAutofit fontScale="90000" lnSpcReduction="10000"/>
          </a:bodyPr>
          <a:lstStyle/>
          <a:p>
            <a:r>
              <a:rPr lang="en-US" sz="2665" b="1" dirty="0">
                <a:latin typeface="Times New Roman" panose="02020603050405020304" pitchFamily="18" charset="0"/>
                <a:cs typeface="Times New Roman" panose="02020603050405020304" pitchFamily="18" charset="0"/>
              </a:rPr>
              <a:t>Comment on the structure of the following abstract. How to improve?</a:t>
            </a:r>
            <a:endParaRPr lang="en-US" sz="2400" dirty="0">
              <a:latin typeface="Times New Roman" panose="02020603050405020304" pitchFamily="18" charset="0"/>
              <a:cs typeface="Times New Roman" panose="02020603050405020304" pitchFamily="18" charset="0"/>
            </a:endParaRPr>
          </a:p>
          <a:p>
            <a:pPr marL="0" indent="0" algn="just">
              <a:buNone/>
            </a:pPr>
            <a:r>
              <a:rPr lang="en-US" sz="2400" dirty="0">
                <a:latin typeface="Times New Roman" panose="02020603050405020304" pitchFamily="18" charset="0"/>
                <a:cs typeface="Times New Roman" panose="02020603050405020304" pitchFamily="18" charset="0"/>
              </a:rPr>
              <a:t>The discovery of the DNA double helix structure has turned life science research into the molecular level, and the sequencing technology that emerged in the 1970s has made a great contribution to the deciphering of the genetic code. Single-molecule sequencing technology, also known as third-generation sequencing technology, which has appeared in recent years, can read nucleotide sequences at the single molecular level. The single-molecule sequencing systems mainly include HeliScope, Nanospore and PacBio. Compared to traditional first- and next-generation sequencing technologies, third-generation sequencing can produce longer reads, sequence RNA directly without reverse transcription, and the speed is extremely fast. Meanwhile the equipment of some systems can be miniaturized and portable for in-field sequencing. The  third-generation sequencing technology has numerous applications in the basic theoretical research of life science and the clinical practice in biomedicine. This paper focuses on 1) the principles, 2) the pros and cons, and 3) the research progress and applications of various single-molecule sequencing methods.</a:t>
            </a:r>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1"/>
              </p:custDataLst>
            </p:nvPr>
          </p:nvPicPr>
          <p:blipFill>
            <a:blip r:embed="rId2"/>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3"/>
              </p:custDataLst>
            </p:nvPr>
          </p:nvPicPr>
          <p:blipFill>
            <a:blip r:embed="rId4"/>
            <a:stretch>
              <a:fillRect/>
            </a:stretch>
          </p:blipFill>
          <p:spPr>
            <a:xfrm>
              <a:off x="3147" y="985"/>
              <a:ext cx="3147" cy="29"/>
            </a:xfrm>
            <a:prstGeom prst="rect">
              <a:avLst/>
            </a:prstGeom>
            <a:noFill/>
            <a:ln w="9525">
              <a:noFill/>
            </a:ln>
          </p:spPr>
        </p:pic>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latin typeface="Times New Roman" panose="02020603050405020304" pitchFamily="18" charset="0"/>
                <a:cs typeface="Times New Roman" panose="02020603050405020304" pitchFamily="18" charset="0"/>
              </a:rPr>
              <a:t>Improving abstract structure</a:t>
            </a:r>
            <a:endParaRPr lang="zh-CN" altLang="en-US" dirty="0">
              <a:latin typeface="Times New Roman" panose="02020603050405020304" pitchFamily="18" charset="0"/>
              <a:cs typeface="Times New Roman" panose="02020603050405020304" pitchFamily="18" charset="0"/>
            </a:endParaRPr>
          </a:p>
        </p:txBody>
      </p:sp>
      <p:sp>
        <p:nvSpPr>
          <p:cNvPr id="3" name="内容占位符 2"/>
          <p:cNvSpPr>
            <a:spLocks noGrp="1"/>
          </p:cNvSpPr>
          <p:nvPr>
            <p:ph idx="1"/>
          </p:nvPr>
        </p:nvSpPr>
        <p:spPr>
          <a:xfrm>
            <a:off x="609600" y="1490980"/>
            <a:ext cx="10972800" cy="4872355"/>
          </a:xfrm>
        </p:spPr>
        <p:txBody>
          <a:bodyPr>
            <a:normAutofit fontScale="90000" lnSpcReduction="10000"/>
          </a:bodyPr>
          <a:lstStyle/>
          <a:p>
            <a:r>
              <a:rPr lang="en-US" sz="2665" b="1" dirty="0">
                <a:latin typeface="Times New Roman" panose="02020603050405020304" pitchFamily="18" charset="0"/>
                <a:cs typeface="Times New Roman" panose="02020603050405020304" pitchFamily="18" charset="0"/>
              </a:rPr>
              <a:t>Comment on the structure of the following abstract. How to align it with IMRD structure?</a:t>
            </a:r>
            <a:endParaRPr lang="en-US" sz="2400" dirty="0">
              <a:latin typeface="Times New Roman" panose="02020603050405020304" pitchFamily="18" charset="0"/>
              <a:cs typeface="Times New Roman" panose="02020603050405020304" pitchFamily="18" charset="0"/>
            </a:endParaRPr>
          </a:p>
          <a:p>
            <a:pPr marL="0" indent="0" algn="just">
              <a:buNone/>
            </a:pPr>
            <a:r>
              <a:rPr lang="en-US" sz="2400" dirty="0">
                <a:highlight>
                  <a:srgbClr val="00FFFF"/>
                </a:highlight>
                <a:latin typeface="Times New Roman" panose="02020603050405020304" pitchFamily="18" charset="0"/>
                <a:cs typeface="Times New Roman" panose="02020603050405020304" pitchFamily="18" charset="0"/>
              </a:rPr>
              <a:t>The discovery of the DNA double helix structure has turned life science research into the molecular level, and the sequencing technology that emerged in the 1970s has made a great contribution to the deciphering of the genetic code. Single-molecule sequencing technology, also known as third-generation sequencing technology, which has appeared in recent years, can read nucleotide sequences at the single molecular level. The single-molecule sequencing systems mainly include HeliScope, Nanospore and PacBio. </a:t>
            </a:r>
            <a:r>
              <a:rPr lang="en-US" sz="2400" dirty="0">
                <a:highlight>
                  <a:srgbClr val="FFFF00"/>
                </a:highlight>
                <a:latin typeface="Times New Roman" panose="02020603050405020304" pitchFamily="18" charset="0"/>
                <a:cs typeface="Times New Roman" panose="02020603050405020304" pitchFamily="18" charset="0"/>
              </a:rPr>
              <a:t>Compared to traditional first- and next-generation sequencing technologies, third-generation sequencing can produce longer reads, sequence RNA directly without reverse transcription, and the speed is extremely fast. Meanwhile the equipment of some systems can be miniaturized and portable for in-field sequencing. The  third-generation sequencing technology has numerous applications in the basic theoretical research of life science and the clinical practice in biomedicine.</a:t>
            </a:r>
            <a:r>
              <a:rPr lang="en-US" sz="2400" dirty="0">
                <a:latin typeface="Times New Roman" panose="02020603050405020304" pitchFamily="18" charset="0"/>
                <a:cs typeface="Times New Roman" panose="02020603050405020304" pitchFamily="18" charset="0"/>
              </a:rPr>
              <a:t> </a:t>
            </a:r>
            <a:r>
              <a:rPr lang="en-US" sz="2400" dirty="0">
                <a:solidFill>
                  <a:srgbClr val="FF0000"/>
                </a:solidFill>
                <a:latin typeface="Times New Roman" panose="02020603050405020304" pitchFamily="18" charset="0"/>
                <a:cs typeface="Times New Roman" panose="02020603050405020304" pitchFamily="18" charset="0"/>
              </a:rPr>
              <a:t>This paper focuses on 1) the principles, 2) the pros and cons, and 3) the research progress and applications of various single-molecule sequencing methods.</a:t>
            </a:r>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1"/>
              </p:custDataLst>
            </p:nvPr>
          </p:nvPicPr>
          <p:blipFill>
            <a:blip r:embed="rId2"/>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3"/>
              </p:custDataLst>
            </p:nvPr>
          </p:nvPicPr>
          <p:blipFill>
            <a:blip r:embed="rId4"/>
            <a:stretch>
              <a:fillRect/>
            </a:stretch>
          </p:blipFill>
          <p:spPr>
            <a:xfrm>
              <a:off x="3147" y="985"/>
              <a:ext cx="3147" cy="29"/>
            </a:xfrm>
            <a:prstGeom prst="rect">
              <a:avLst/>
            </a:prstGeom>
            <a:noFill/>
            <a:ln w="9525">
              <a:noFill/>
            </a:ln>
          </p:spPr>
        </p:pic>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ltLang="zh-CN" dirty="0" smtClean="0">
                <a:latin typeface="Times New Roman" panose="02020603050405020304" pitchFamily="18" charset="0"/>
                <a:cs typeface="Times New Roman" panose="02020603050405020304" pitchFamily="18" charset="0"/>
              </a:rPr>
              <a:t>A revised version</a:t>
            </a:r>
            <a:endParaRPr lang="en-US" altLang="zh-CN"/>
          </a:p>
        </p:txBody>
      </p:sp>
      <p:sp>
        <p:nvSpPr>
          <p:cNvPr id="3" name="内容占位符 2"/>
          <p:cNvSpPr>
            <a:spLocks noGrp="1"/>
          </p:cNvSpPr>
          <p:nvPr>
            <p:ph idx="1"/>
          </p:nvPr>
        </p:nvSpPr>
        <p:spPr>
          <a:xfrm>
            <a:off x="559435" y="1359536"/>
            <a:ext cx="10972800" cy="4525963"/>
          </a:xfrm>
        </p:spPr>
        <p:txBody>
          <a:bodyPr>
            <a:noAutofit/>
          </a:bodyPr>
          <a:p>
            <a:pPr marL="0" indent="0">
              <a:buNone/>
            </a:pPr>
            <a:r>
              <a:rPr lang="en-US" altLang="zh-CN" sz="1600" b="1">
                <a:solidFill>
                  <a:srgbClr val="FF0000"/>
                </a:solidFill>
                <a:latin typeface="Times New Roman" panose="02020603050405020304" pitchFamily="18" charset="0"/>
                <a:cs typeface="Times New Roman" panose="02020603050405020304" pitchFamily="18" charset="0"/>
              </a:rPr>
              <a:t>I</a:t>
            </a:r>
            <a:r>
              <a:rPr lang="en-US" altLang="zh-CN" sz="1600" b="1">
                <a:latin typeface="Times New Roman" panose="02020603050405020304" pitchFamily="18" charset="0"/>
                <a:cs typeface="Times New Roman" panose="02020603050405020304" pitchFamily="18" charset="0"/>
              </a:rPr>
              <a:t>ntroduction:</a:t>
            </a:r>
            <a:endParaRPr lang="en-US" altLang="zh-CN" sz="1600" b="1">
              <a:latin typeface="Times New Roman" panose="02020603050405020304" pitchFamily="18" charset="0"/>
              <a:cs typeface="Times New Roman" panose="02020603050405020304" pitchFamily="18" charset="0"/>
            </a:endParaRPr>
          </a:p>
          <a:p>
            <a:pPr marL="0" indent="0">
              <a:buNone/>
            </a:pPr>
            <a:r>
              <a:rPr lang="en-US" altLang="zh-CN" sz="1600">
                <a:latin typeface="Times New Roman" panose="02020603050405020304" pitchFamily="18" charset="0"/>
                <a:cs typeface="Times New Roman" panose="02020603050405020304" pitchFamily="18" charset="0"/>
              </a:rPr>
              <a:t>The discovery of the DNA double helix structure has ushered life science research into the molecular era. The advent of sequencing technology in the 1970s significantly contributed to understanding the genetic code. With the recent emergence of single-molecule sequencing technology, also referred to as third-generation sequencing, the field has witnessed a paradigm shift, enabling nucleotide sequencing at the single molecular level.</a:t>
            </a:r>
            <a:endParaRPr lang="en-US" altLang="zh-CN" sz="1600">
              <a:latin typeface="Times New Roman" panose="02020603050405020304" pitchFamily="18" charset="0"/>
              <a:cs typeface="Times New Roman" panose="02020603050405020304" pitchFamily="18" charset="0"/>
            </a:endParaRPr>
          </a:p>
          <a:p>
            <a:pPr marL="0" indent="0">
              <a:buNone/>
            </a:pPr>
            <a:r>
              <a:rPr lang="en-US" altLang="zh-CN" sz="1600" b="1">
                <a:solidFill>
                  <a:srgbClr val="FF0000"/>
                </a:solidFill>
                <a:latin typeface="Times New Roman" panose="02020603050405020304" pitchFamily="18" charset="0"/>
                <a:cs typeface="Times New Roman" panose="02020603050405020304" pitchFamily="18" charset="0"/>
              </a:rPr>
              <a:t>M</a:t>
            </a:r>
            <a:r>
              <a:rPr lang="en-US" altLang="zh-CN" sz="1600" b="1">
                <a:latin typeface="Times New Roman" panose="02020603050405020304" pitchFamily="18" charset="0"/>
                <a:cs typeface="Times New Roman" panose="02020603050405020304" pitchFamily="18" charset="0"/>
              </a:rPr>
              <a:t>ethod:</a:t>
            </a:r>
            <a:endParaRPr lang="en-US" altLang="zh-CN" sz="1600" b="1">
              <a:latin typeface="Times New Roman" panose="02020603050405020304" pitchFamily="18" charset="0"/>
              <a:cs typeface="Times New Roman" panose="02020603050405020304" pitchFamily="18" charset="0"/>
            </a:endParaRPr>
          </a:p>
          <a:p>
            <a:pPr marL="0" indent="0">
              <a:buNone/>
            </a:pPr>
            <a:r>
              <a:rPr lang="en-US" altLang="zh-CN" sz="1600">
                <a:latin typeface="Times New Roman" panose="02020603050405020304" pitchFamily="18" charset="0"/>
                <a:cs typeface="Times New Roman" panose="02020603050405020304" pitchFamily="18" charset="0"/>
              </a:rPr>
              <a:t>This paper provides an in-depth analysis of the principles, advantages, and disadvantages of third-generation sequencing technologies, with a particular focus on HeliScope, Nanopore, and PacBio systems. These systems are compared to traditional first- and second-generation sequencing technologies in terms of sequencing principles, read length, throughput, accuracy, portability, and other relevant parameters.</a:t>
            </a:r>
            <a:endParaRPr lang="en-US" altLang="zh-CN" sz="1600">
              <a:latin typeface="Times New Roman" panose="02020603050405020304" pitchFamily="18" charset="0"/>
              <a:cs typeface="Times New Roman" panose="02020603050405020304" pitchFamily="18" charset="0"/>
            </a:endParaRPr>
          </a:p>
          <a:p>
            <a:pPr marL="0" indent="0">
              <a:buNone/>
            </a:pPr>
            <a:r>
              <a:rPr lang="en-US" altLang="zh-CN" sz="1600" b="1">
                <a:solidFill>
                  <a:srgbClr val="FF0000"/>
                </a:solidFill>
                <a:latin typeface="Times New Roman" panose="02020603050405020304" pitchFamily="18" charset="0"/>
                <a:cs typeface="Times New Roman" panose="02020603050405020304" pitchFamily="18" charset="0"/>
              </a:rPr>
              <a:t>R</a:t>
            </a:r>
            <a:r>
              <a:rPr lang="en-US" altLang="zh-CN" sz="1600" b="1">
                <a:latin typeface="Times New Roman" panose="02020603050405020304" pitchFamily="18" charset="0"/>
                <a:cs typeface="Times New Roman" panose="02020603050405020304" pitchFamily="18" charset="0"/>
              </a:rPr>
              <a:t>esult:</a:t>
            </a:r>
            <a:endParaRPr lang="en-US" altLang="zh-CN" sz="1600" b="1">
              <a:latin typeface="Times New Roman" panose="02020603050405020304" pitchFamily="18" charset="0"/>
              <a:cs typeface="Times New Roman" panose="02020603050405020304" pitchFamily="18" charset="0"/>
            </a:endParaRPr>
          </a:p>
          <a:p>
            <a:pPr marL="0" indent="0">
              <a:buNone/>
            </a:pPr>
            <a:r>
              <a:rPr lang="en-US" altLang="zh-CN" sz="1600">
                <a:latin typeface="Times New Roman" panose="02020603050405020304" pitchFamily="18" charset="0"/>
                <a:cs typeface="Times New Roman" panose="02020603050405020304" pitchFamily="18" charset="0"/>
              </a:rPr>
              <a:t>Third-generation sequencing technologies have demonstrated the capability to produce longer reads and </a:t>
            </a:r>
            <a:r>
              <a:rPr lang="en-US" altLang="zh-CN" sz="1600">
                <a:latin typeface="Times New Roman" panose="02020603050405020304" pitchFamily="18" charset="0"/>
                <a:cs typeface="Times New Roman" panose="02020603050405020304" pitchFamily="18" charset="0"/>
                <a:sym typeface="+mn-ea"/>
              </a:rPr>
              <a:t>directly </a:t>
            </a:r>
            <a:r>
              <a:rPr lang="en-US" altLang="zh-CN" sz="1600">
                <a:latin typeface="Times New Roman" panose="02020603050405020304" pitchFamily="18" charset="0"/>
                <a:cs typeface="Times New Roman" panose="02020603050405020304" pitchFamily="18" charset="0"/>
              </a:rPr>
              <a:t>sequence RNA without the need for reverse transcription. They offer extremely fast sequencing speeds and, in some cases, feature equipment that can be miniaturized for field-based sequencing applications.</a:t>
            </a:r>
            <a:endParaRPr lang="en-US" altLang="zh-CN" sz="1600">
              <a:latin typeface="Times New Roman" panose="02020603050405020304" pitchFamily="18" charset="0"/>
              <a:cs typeface="Times New Roman" panose="02020603050405020304" pitchFamily="18" charset="0"/>
            </a:endParaRPr>
          </a:p>
          <a:p>
            <a:pPr marL="0" indent="0">
              <a:buNone/>
            </a:pPr>
            <a:r>
              <a:rPr lang="en-US" altLang="zh-CN" sz="1600" b="1">
                <a:solidFill>
                  <a:srgbClr val="FF0000"/>
                </a:solidFill>
                <a:latin typeface="Times New Roman" panose="02020603050405020304" pitchFamily="18" charset="0"/>
                <a:cs typeface="Times New Roman" panose="02020603050405020304" pitchFamily="18" charset="0"/>
              </a:rPr>
              <a:t>D</a:t>
            </a:r>
            <a:r>
              <a:rPr lang="en-US" altLang="zh-CN" sz="1600" b="1">
                <a:latin typeface="Times New Roman" panose="02020603050405020304" pitchFamily="18" charset="0"/>
                <a:cs typeface="Times New Roman" panose="02020603050405020304" pitchFamily="18" charset="0"/>
              </a:rPr>
              <a:t>iscussion:</a:t>
            </a:r>
            <a:endParaRPr lang="en-US" altLang="zh-CN" sz="1600" b="1">
              <a:latin typeface="Times New Roman" panose="02020603050405020304" pitchFamily="18" charset="0"/>
              <a:cs typeface="Times New Roman" panose="02020603050405020304" pitchFamily="18" charset="0"/>
            </a:endParaRPr>
          </a:p>
          <a:p>
            <a:pPr marL="0" indent="0">
              <a:buNone/>
            </a:pPr>
            <a:r>
              <a:rPr lang="en-US" altLang="zh-CN" sz="1600">
                <a:latin typeface="Times New Roman" panose="02020603050405020304" pitchFamily="18" charset="0"/>
                <a:cs typeface="Times New Roman" panose="02020603050405020304" pitchFamily="18" charset="0"/>
              </a:rPr>
              <a:t>The third-generation sequencing technology holds potential for numerous applications in both the fundamental theoretical research of life sciences and the clinical practice of biomedicine, with transformative impact on the field and prospects for future advancements.</a:t>
            </a:r>
            <a:endParaRPr lang="en-US" altLang="zh-CN" sz="1600">
              <a:latin typeface="Times New Roman" panose="02020603050405020304" pitchFamily="18" charset="0"/>
              <a:cs typeface="Times New Roman" panose="02020603050405020304" pitchFamily="18" charset="0"/>
            </a:endParaRPr>
          </a:p>
        </p:txBody>
      </p:sp>
      <p:sp>
        <p:nvSpPr>
          <p:cNvPr id="4" name="灯片编号占位符 3"/>
          <p:cNvSpPr>
            <a:spLocks noGrp="1"/>
          </p:cNvSpPr>
          <p:nvPr>
            <p:ph type="sldNum" sz="quarter" idx="12"/>
          </p:nvPr>
        </p:nvSpPr>
        <p:spPr/>
        <p:txBody>
          <a:bodyPr/>
          <a:p>
            <a:fld id="{04CF5F1E-8A68-4E27-9A5E-D196D58037A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Freeform 5"/>
          <p:cNvSpPr/>
          <p:nvPr/>
        </p:nvSpPr>
        <p:spPr bwMode="auto">
          <a:xfrm>
            <a:off x="771225" y="1754842"/>
            <a:ext cx="2935728" cy="487172"/>
          </a:xfrm>
          <a:custGeom>
            <a:avLst/>
            <a:gdLst>
              <a:gd name="T0" fmla="*/ 275 w 3851"/>
              <a:gd name="T1" fmla="*/ 0 h 633"/>
              <a:gd name="T2" fmla="*/ 3575 w 3851"/>
              <a:gd name="T3" fmla="*/ 0 h 633"/>
              <a:gd name="T4" fmla="*/ 3851 w 3851"/>
              <a:gd name="T5" fmla="*/ 633 h 633"/>
              <a:gd name="T6" fmla="*/ 0 w 3851"/>
              <a:gd name="T7" fmla="*/ 633 h 633"/>
              <a:gd name="T8" fmla="*/ 275 w 3851"/>
              <a:gd name="T9" fmla="*/ 0 h 633"/>
            </a:gdLst>
            <a:ahLst/>
            <a:cxnLst>
              <a:cxn ang="0">
                <a:pos x="T0" y="T1"/>
              </a:cxn>
              <a:cxn ang="0">
                <a:pos x="T2" y="T3"/>
              </a:cxn>
              <a:cxn ang="0">
                <a:pos x="T4" y="T5"/>
              </a:cxn>
              <a:cxn ang="0">
                <a:pos x="T6" y="T7"/>
              </a:cxn>
              <a:cxn ang="0">
                <a:pos x="T8" y="T9"/>
              </a:cxn>
            </a:cxnLst>
            <a:rect l="0" t="0" r="r" b="b"/>
            <a:pathLst>
              <a:path w="3851" h="633">
                <a:moveTo>
                  <a:pt x="275" y="0"/>
                </a:moveTo>
                <a:lnTo>
                  <a:pt x="3575" y="0"/>
                </a:lnTo>
                <a:lnTo>
                  <a:pt x="3851" y="633"/>
                </a:lnTo>
                <a:lnTo>
                  <a:pt x="0" y="633"/>
                </a:lnTo>
                <a:lnTo>
                  <a:pt x="275" y="0"/>
                </a:lnTo>
                <a:close/>
              </a:path>
            </a:pathLst>
          </a:custGeom>
          <a:solidFill>
            <a:schemeClr val="tx1">
              <a:lumMod val="75000"/>
              <a:lumOff val="25000"/>
            </a:schemeClr>
          </a:solidFill>
          <a:ln>
            <a:noFill/>
          </a:ln>
        </p:spPr>
        <p:txBody>
          <a:bodyPr/>
          <a:lstStyle/>
          <a:p>
            <a:pPr marL="0" marR="0" lvl="0" indent="0" algn="l" defTabSz="913765"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D7004"/>
              </a:solidFill>
              <a:effectLst/>
              <a:uLnTx/>
              <a:uFillTx/>
              <a:latin typeface="Arial" panose="020B0604020202020204" pitchFamily="34" charset="0"/>
              <a:ea typeface="宋体" panose="02010600030101010101" pitchFamily="2" charset="-122"/>
              <a:cs typeface="+mn-cs"/>
            </a:endParaRPr>
          </a:p>
        </p:txBody>
      </p:sp>
      <p:sp>
        <p:nvSpPr>
          <p:cNvPr id="10243" name="Rectangle 6"/>
          <p:cNvSpPr>
            <a:spLocks noChangeArrowheads="1"/>
          </p:cNvSpPr>
          <p:nvPr/>
        </p:nvSpPr>
        <p:spPr bwMode="auto">
          <a:xfrm>
            <a:off x="1" y="2245189"/>
            <a:ext cx="12192000" cy="2196242"/>
          </a:xfrm>
          <a:prstGeom prst="rect">
            <a:avLst/>
          </a:prstGeom>
          <a:gradFill flip="none" rotWithShape="1">
            <a:gsLst>
              <a:gs pos="0">
                <a:srgbClr val="0C4994">
                  <a:shade val="30000"/>
                  <a:satMod val="115000"/>
                </a:srgbClr>
              </a:gs>
              <a:gs pos="50000">
                <a:srgbClr val="0C4994">
                  <a:shade val="67500"/>
                  <a:satMod val="115000"/>
                </a:srgbClr>
              </a:gs>
              <a:gs pos="100000">
                <a:srgbClr val="0C4994">
                  <a:shade val="100000"/>
                  <a:satMod val="115000"/>
                </a:srgbClr>
              </a:gs>
            </a:gsLst>
            <a:lin ang="0" scaled="1"/>
            <a:tileRect/>
          </a:gra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3765"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D7004"/>
              </a:solidFill>
              <a:effectLst/>
              <a:uLnTx/>
              <a:uFillTx/>
              <a:latin typeface="Arial" panose="020B0604020202020204" pitchFamily="34" charset="0"/>
              <a:ea typeface="宋体" panose="02010600030101010101" pitchFamily="2" charset="-122"/>
              <a:cs typeface="+mn-cs"/>
            </a:endParaRPr>
          </a:p>
        </p:txBody>
      </p:sp>
      <p:sp>
        <p:nvSpPr>
          <p:cNvPr id="10244" name="Rectangle 7"/>
          <p:cNvSpPr>
            <a:spLocks noChangeArrowheads="1"/>
          </p:cNvSpPr>
          <p:nvPr/>
        </p:nvSpPr>
        <p:spPr bwMode="auto">
          <a:xfrm>
            <a:off x="980692" y="1754842"/>
            <a:ext cx="2513618" cy="2686588"/>
          </a:xfrm>
          <a:prstGeom prst="rect">
            <a:avLst/>
          </a:prstGeom>
          <a:solidFill>
            <a:schemeClr val="accent2"/>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3765"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D7004"/>
              </a:solidFill>
              <a:effectLst/>
              <a:uLnTx/>
              <a:uFillTx/>
              <a:latin typeface="Arial" panose="020B0604020202020204" pitchFamily="34" charset="0"/>
              <a:ea typeface="宋体" panose="02010600030101010101" pitchFamily="2" charset="-122"/>
              <a:cs typeface="+mn-cs"/>
            </a:endParaRPr>
          </a:p>
        </p:txBody>
      </p:sp>
      <p:sp>
        <p:nvSpPr>
          <p:cNvPr id="10246" name="TextBox 25"/>
          <p:cNvSpPr txBox="1">
            <a:spLocks noChangeArrowheads="1"/>
          </p:cNvSpPr>
          <p:nvPr/>
        </p:nvSpPr>
        <p:spPr bwMode="auto">
          <a:xfrm>
            <a:off x="3787140" y="2744470"/>
            <a:ext cx="8282305" cy="1938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3765" rtl="0" eaLnBrk="1" fontAlgn="base" latinLnBrk="0" hangingPunct="1">
              <a:lnSpc>
                <a:spcPct val="100000"/>
              </a:lnSpc>
              <a:spcBef>
                <a:spcPct val="0"/>
              </a:spcBef>
              <a:spcAft>
                <a:spcPct val="0"/>
              </a:spcAft>
              <a:buClrTx/>
              <a:buSzTx/>
              <a:buFontTx/>
              <a:buNone/>
              <a:defRPr/>
            </a:pPr>
            <a:r>
              <a:rPr lang="en-US" altLang="zh-CN" sz="4000" b="1" noProof="0" dirty="0" smtClean="0">
                <a:ln>
                  <a:noFill/>
                </a:ln>
                <a:solidFill>
                  <a:schemeClr val="bg1"/>
                </a:solidFill>
                <a:effectLst/>
                <a:uLnTx/>
                <a:uFillTx/>
                <a:latin typeface="微软雅黑" panose="020B0503020204020204" charset="-122"/>
                <a:ea typeface="微软雅黑" panose="020B0503020204020204" charset="-122"/>
                <a:sym typeface="+mn-ea"/>
              </a:rPr>
              <a:t>The use of English in academic writing</a:t>
            </a:r>
            <a:endParaRPr lang="en-US" altLang="zh-CN" sz="4000" b="1" noProof="0" dirty="0" smtClean="0">
              <a:ln>
                <a:noFill/>
              </a:ln>
              <a:solidFill>
                <a:schemeClr val="bg1"/>
              </a:solidFill>
              <a:effectLst/>
              <a:uLnTx/>
              <a:uFillTx/>
              <a:latin typeface="微软雅黑" panose="020B0503020204020204" charset="-122"/>
              <a:ea typeface="微软雅黑" panose="020B0503020204020204" charset="-122"/>
              <a:sym typeface="+mn-ea"/>
            </a:endParaRPr>
          </a:p>
          <a:p>
            <a:pPr marL="0" marR="0" lvl="0" indent="0" algn="l" defTabSz="913765" rtl="0" eaLnBrk="1" fontAlgn="base" latinLnBrk="0" hangingPunct="1">
              <a:lnSpc>
                <a:spcPct val="100000"/>
              </a:lnSpc>
              <a:spcBef>
                <a:spcPct val="0"/>
              </a:spcBef>
              <a:spcAft>
                <a:spcPct val="0"/>
              </a:spcAft>
              <a:buClrTx/>
              <a:buSzTx/>
              <a:buFontTx/>
              <a:buNone/>
              <a:defRPr/>
            </a:pPr>
            <a:endParaRPr lang="en-US" altLang="zh-CN" sz="4000" b="1" noProof="0" dirty="0" smtClean="0">
              <a:ln>
                <a:noFill/>
              </a:ln>
              <a:solidFill>
                <a:schemeClr val="bg1"/>
              </a:solidFill>
              <a:effectLst/>
              <a:uLnTx/>
              <a:uFillTx/>
              <a:latin typeface="微软雅黑" panose="020B0503020204020204" charset="-122"/>
              <a:ea typeface="微软雅黑" panose="020B0503020204020204" charset="-122"/>
              <a:sym typeface="+mn-ea"/>
            </a:endParaRPr>
          </a:p>
        </p:txBody>
      </p:sp>
      <p:sp>
        <p:nvSpPr>
          <p:cNvPr id="10247" name="TextBox 26"/>
          <p:cNvSpPr txBox="1">
            <a:spLocks noChangeArrowheads="1"/>
          </p:cNvSpPr>
          <p:nvPr/>
        </p:nvSpPr>
        <p:spPr bwMode="auto">
          <a:xfrm>
            <a:off x="1198095" y="2245187"/>
            <a:ext cx="2062480" cy="1938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3765" rtl="0" eaLnBrk="1" fontAlgn="base" latinLnBrk="0" hangingPunct="1">
              <a:lnSpc>
                <a:spcPct val="100000"/>
              </a:lnSpc>
              <a:spcBef>
                <a:spcPct val="0"/>
              </a:spcBef>
              <a:spcAft>
                <a:spcPct val="0"/>
              </a:spcAft>
              <a:buClrTx/>
              <a:buSzTx/>
              <a:buFontTx/>
              <a:buNone/>
              <a:defRPr/>
            </a:pPr>
            <a:r>
              <a:rPr kumimoji="0" lang="en-US" altLang="zh-CN" sz="11995"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02</a:t>
            </a:r>
            <a:endParaRPr kumimoji="0" lang="zh-CN" altLang="en-US" sz="11995"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pic>
        <p:nvPicPr>
          <p:cNvPr id="11" name="图片 10" descr="横版组合——透明.png"/>
          <p:cNvPicPr>
            <a:picLocks noChangeAspect="1"/>
          </p:cNvPicPr>
          <p:nvPr/>
        </p:nvPicPr>
        <p:blipFill>
          <a:blip r:embed="rId1" cstate="screen"/>
          <a:srcRect/>
          <a:stretch>
            <a:fillRect/>
          </a:stretch>
        </p:blipFill>
        <p:spPr bwMode="auto">
          <a:xfrm>
            <a:off x="8468075" y="127196"/>
            <a:ext cx="3429530" cy="7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par>
    </p:tnLst>
    <p:bldLst>
      <p:bldP spid="10243" grpId="0" animBg="1" autoUpdateAnimBg="0"/>
      <p:bldP spid="10244" grpId="0" animBg="1" autoUpdateAnimBg="0"/>
      <p:bldP spid="10246" grpId="0" autoUpdateAnimBg="0"/>
      <p:bldP spid="10247"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755015" y="1193165"/>
            <a:ext cx="11054080" cy="4850130"/>
          </a:xfrm>
        </p:spPr>
        <p:txBody>
          <a:bodyPr>
            <a:normAutofit/>
          </a:bodyPr>
          <a:lstStyle/>
          <a:p>
            <a:pPr marL="0" indent="0">
              <a:buNone/>
            </a:pPr>
            <a:r>
              <a:rPr lang="en-US" dirty="0">
                <a:latin typeface="Times New Roman" panose="02020603050405020304" pitchFamily="18" charset="0"/>
                <a:cs typeface="Times New Roman" panose="02020603050405020304" pitchFamily="18" charset="0"/>
              </a:rPr>
              <a:t>R</a:t>
            </a:r>
            <a:r>
              <a:rPr dirty="0">
                <a:latin typeface="Times New Roman" panose="02020603050405020304" pitchFamily="18" charset="0"/>
                <a:cs typeface="Times New Roman" panose="02020603050405020304" pitchFamily="18" charset="0"/>
              </a:rPr>
              <a:t>esearch </a:t>
            </a:r>
            <a:r>
              <a:rPr lang="en-US" dirty="0">
                <a:latin typeface="Times New Roman" panose="02020603050405020304" pitchFamily="18" charset="0"/>
                <a:cs typeface="Times New Roman" panose="02020603050405020304" pitchFamily="18" charset="0"/>
              </a:rPr>
              <a:t>shows</a:t>
            </a:r>
            <a:r>
              <a:rPr dirty="0">
                <a:latin typeface="Times New Roman" panose="02020603050405020304" pitchFamily="18" charset="0"/>
                <a:cs typeface="Times New Roman" panose="02020603050405020304" pitchFamily="18" charset="0"/>
              </a:rPr>
              <a:t> that the abstracts of scientific </a:t>
            </a:r>
            <a:r>
              <a:rPr lang="en-US" dirty="0">
                <a:latin typeface="Times New Roman" panose="02020603050405020304" pitchFamily="18" charset="0"/>
                <a:cs typeface="Times New Roman" panose="02020603050405020304" pitchFamily="18" charset="0"/>
              </a:rPr>
              <a:t>research</a:t>
            </a:r>
            <a:r>
              <a:rPr dirty="0">
                <a:latin typeface="Times New Roman" panose="02020603050405020304" pitchFamily="18" charset="0"/>
                <a:cs typeface="Times New Roman" panose="02020603050405020304" pitchFamily="18" charset="0"/>
              </a:rPr>
              <a:t> papers authored by international scholars are </a:t>
            </a:r>
            <a:r>
              <a:rPr lang="en-US" dirty="0">
                <a:latin typeface="Times New Roman" panose="02020603050405020304" pitchFamily="18" charset="0"/>
                <a:cs typeface="Times New Roman" panose="02020603050405020304" pitchFamily="18" charset="0"/>
              </a:rPr>
              <a:t>considerably</a:t>
            </a:r>
            <a:r>
              <a:rPr dirty="0">
                <a:latin typeface="Times New Roman" panose="02020603050405020304" pitchFamily="18" charset="0"/>
                <a:cs typeface="Times New Roman" panose="02020603050405020304" pitchFamily="18" charset="0"/>
              </a:rPr>
              <a:t> longer than those by Chinese scholars in terms of </a:t>
            </a:r>
            <a:r>
              <a:rPr b="1" dirty="0">
                <a:latin typeface="Times New Roman" panose="02020603050405020304" pitchFamily="18" charset="0"/>
                <a:cs typeface="Times New Roman" panose="02020603050405020304" pitchFamily="18" charset="0"/>
              </a:rPr>
              <a:t>length</a:t>
            </a:r>
            <a:r>
              <a:rPr dirty="0">
                <a:latin typeface="Times New Roman" panose="02020603050405020304" pitchFamily="18" charset="0"/>
                <a:cs typeface="Times New Roman" panose="02020603050405020304" pitchFamily="18" charset="0"/>
              </a:rPr>
              <a:t>, the </a:t>
            </a:r>
            <a:r>
              <a:rPr b="1" dirty="0">
                <a:latin typeface="Times New Roman" panose="02020603050405020304" pitchFamily="18" charset="0"/>
                <a:cs typeface="Times New Roman" panose="02020603050405020304" pitchFamily="18" charset="0"/>
              </a:rPr>
              <a:t>completeness of language structure</a:t>
            </a:r>
            <a:r>
              <a:rPr dirty="0">
                <a:latin typeface="Times New Roman" panose="02020603050405020304" pitchFamily="18" charset="0"/>
                <a:cs typeface="Times New Roman" panose="02020603050405020304" pitchFamily="18" charset="0"/>
              </a:rPr>
              <a:t>, and </a:t>
            </a:r>
            <a:r>
              <a:rPr b="1" dirty="0">
                <a:latin typeface="Times New Roman" panose="02020603050405020304" pitchFamily="18" charset="0"/>
                <a:cs typeface="Times New Roman" panose="02020603050405020304" pitchFamily="18" charset="0"/>
              </a:rPr>
              <a:t>sentence count</a:t>
            </a:r>
            <a:r>
              <a:rPr dirty="0">
                <a:latin typeface="Times New Roman" panose="02020603050405020304" pitchFamily="18" charset="0"/>
                <a:cs typeface="Times New Roman" panose="02020603050405020304" pitchFamily="18" charset="0"/>
              </a:rPr>
              <a:t>. One of the reasons is that Chinese scholars, constrained by their English language proficiency, frequently opt for simpler sentence constructs.</a:t>
            </a:r>
            <a:endParaRPr dirty="0">
              <a:latin typeface="Times New Roman" panose="02020603050405020304" pitchFamily="18" charset="0"/>
              <a:cs typeface="Times New Roman" panose="02020603050405020304" pitchFamily="18" charset="0"/>
            </a:endParaRPr>
          </a:p>
          <a:p>
            <a:pPr marL="0" indent="0">
              <a:buNone/>
            </a:pPr>
            <a:endParaRPr lang="en-US" altLang="zh-CN" sz="2400" i="1" dirty="0">
              <a:latin typeface="Times New Roman" panose="02020603050405020304" pitchFamily="18" charset="0"/>
              <a:cs typeface="Times New Roman" panose="02020603050405020304" pitchFamily="18" charset="0"/>
            </a:endParaRPr>
          </a:p>
          <a:p>
            <a:pPr marL="0" indent="0">
              <a:buNone/>
            </a:pPr>
            <a:endParaRPr lang="en-US" altLang="zh-CN" sz="2400" i="1" dirty="0">
              <a:latin typeface="Times New Roman" panose="02020603050405020304" pitchFamily="18" charset="0"/>
              <a:cs typeface="Times New Roman" panose="02020603050405020304" pitchFamily="18" charset="0"/>
            </a:endParaRPr>
          </a:p>
          <a:p>
            <a:pPr marL="0" indent="0">
              <a:buNone/>
            </a:pPr>
            <a:endParaRPr lang="en-US" altLang="zh-CN" sz="3000" i="1" dirty="0">
              <a:latin typeface="Times New Roman" panose="02020603050405020304" pitchFamily="18" charset="0"/>
              <a:cs typeface="Times New Roman" panose="02020603050405020304" pitchFamily="18" charset="0"/>
            </a:endParaRPr>
          </a:p>
          <a:p>
            <a:pPr marL="0" indent="0">
              <a:buNone/>
            </a:pPr>
            <a:r>
              <a:rPr lang="en-US" altLang="zh-CN" sz="1780" dirty="0">
                <a:latin typeface="Times New Roman" panose="02020603050405020304" pitchFamily="18" charset="0"/>
                <a:cs typeface="Times New Roman" panose="02020603050405020304" pitchFamily="18" charset="0"/>
              </a:rPr>
              <a:t>(胡志清 . 基于语料库的中外英语科技期刊论文语篇建构对比研究 . 华中科技大学，2007: 31)</a:t>
            </a:r>
            <a:endParaRPr lang="en-US" altLang="zh-CN" sz="1780"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bldLst>
      <p:bldP spid="3" grpId="0" build="p"/>
      <p:bldP spid="3" grpI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latin typeface="Times New Roman" panose="02020603050405020304" pitchFamily="18" charset="0"/>
                <a:cs typeface="Times New Roman" panose="02020603050405020304" pitchFamily="18" charset="0"/>
              </a:rPr>
              <a:t>Two Dimensions</a:t>
            </a:r>
            <a:endParaRPr lang="zh-CN" altLang="en-US" dirty="0">
              <a:latin typeface="Times New Roman" panose="02020603050405020304" pitchFamily="18" charset="0"/>
              <a:cs typeface="Times New Roman" panose="02020603050405020304" pitchFamily="18" charset="0"/>
            </a:endParaRPr>
          </a:p>
        </p:txBody>
      </p:sp>
      <p:sp>
        <p:nvSpPr>
          <p:cNvPr id="3" name="内容占位符 2"/>
          <p:cNvSpPr>
            <a:spLocks noGrp="1"/>
          </p:cNvSpPr>
          <p:nvPr>
            <p:ph idx="1"/>
          </p:nvPr>
        </p:nvSpPr>
        <p:spPr>
          <a:xfrm>
            <a:off x="609600" y="1853565"/>
            <a:ext cx="10972800" cy="3151505"/>
          </a:xfrm>
        </p:spPr>
        <p:txBody>
          <a:bodyPr>
            <a:normAutofit/>
          </a:bodyPr>
          <a:lstStyle/>
          <a:p>
            <a:r>
              <a:rPr lang="en-US" altLang="zh-CN" sz="4000" dirty="0" smtClean="0">
                <a:latin typeface="Times New Roman" panose="02020603050405020304" pitchFamily="18" charset="0"/>
                <a:cs typeface="Times New Roman" panose="02020603050405020304" pitchFamily="18" charset="0"/>
              </a:rPr>
              <a:t>Structure of an abstract</a:t>
            </a:r>
            <a:endParaRPr lang="en-US" altLang="zh-CN" sz="4000" dirty="0" smtClean="0">
              <a:latin typeface="Times New Roman" panose="02020603050405020304" pitchFamily="18" charset="0"/>
              <a:cs typeface="Times New Roman" panose="02020603050405020304" pitchFamily="18" charset="0"/>
            </a:endParaRPr>
          </a:p>
          <a:p>
            <a:endParaRPr lang="en-US" altLang="zh-CN" sz="4000" dirty="0" smtClean="0">
              <a:latin typeface="Times New Roman" panose="02020603050405020304" pitchFamily="18" charset="0"/>
              <a:cs typeface="Times New Roman" panose="02020603050405020304" pitchFamily="18" charset="0"/>
            </a:endParaRPr>
          </a:p>
          <a:p>
            <a:r>
              <a:rPr lang="en-US" altLang="zh-CN" sz="4000" dirty="0">
                <a:latin typeface="Times New Roman" panose="02020603050405020304" pitchFamily="18" charset="0"/>
                <a:cs typeface="Times New Roman" panose="02020603050405020304" pitchFamily="18" charset="0"/>
              </a:rPr>
              <a:t>Use of English in academic writing</a:t>
            </a:r>
            <a:endParaRPr lang="en-US" altLang="zh-CN" sz="4000" dirty="0">
              <a:latin typeface="Times New Roman" panose="02020603050405020304" pitchFamily="18" charset="0"/>
              <a:cs typeface="Times New Roman" panose="02020603050405020304" pitchFamily="18" charset="0"/>
            </a:endParaRPr>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1"/>
              </p:custDataLst>
            </p:nvPr>
          </p:nvPicPr>
          <p:blipFill>
            <a:blip r:embed="rId2"/>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3"/>
              </p:custDataLst>
            </p:nvPr>
          </p:nvPicPr>
          <p:blipFill>
            <a:blip r:embed="rId4"/>
            <a:stretch>
              <a:fillRect/>
            </a:stretch>
          </p:blipFill>
          <p:spPr>
            <a:xfrm>
              <a:off x="3147" y="985"/>
              <a:ext cx="3147" cy="29"/>
            </a:xfrm>
            <a:prstGeom prst="rect">
              <a:avLst/>
            </a:prstGeom>
            <a:noFill/>
            <a:ln w="9525">
              <a:noFill/>
            </a:ln>
          </p:spPr>
        </p:pic>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latin typeface="Times New Roman" panose="02020603050405020304" pitchFamily="18" charset="0"/>
                <a:cs typeface="Times New Roman" panose="02020603050405020304" pitchFamily="18" charset="0"/>
              </a:rPr>
              <a:t>Common Expressions</a:t>
            </a:r>
            <a:endParaRPr lang="zh-CN" altLang="en-US" dirty="0">
              <a:latin typeface="Times New Roman" panose="02020603050405020304" pitchFamily="18" charset="0"/>
              <a:cs typeface="Times New Roman" panose="02020603050405020304" pitchFamily="18" charset="0"/>
            </a:endParaRPr>
          </a:p>
        </p:txBody>
      </p:sp>
      <p:sp>
        <p:nvSpPr>
          <p:cNvPr id="3" name="内容占位符 2"/>
          <p:cNvSpPr>
            <a:spLocks noGrp="1"/>
          </p:cNvSpPr>
          <p:nvPr>
            <p:ph idx="1"/>
          </p:nvPr>
        </p:nvSpPr>
        <p:spPr>
          <a:xfrm>
            <a:off x="609600" y="1276985"/>
            <a:ext cx="11291570" cy="3691890"/>
          </a:xfrm>
        </p:spPr>
        <p:txBody>
          <a:bodyPr>
            <a:normAutofit fontScale="90000" lnSpcReduction="20000"/>
          </a:bodyPr>
          <a:lstStyle/>
          <a:p>
            <a:pPr marL="0" indent="0">
              <a:buNone/>
            </a:pPr>
            <a:r>
              <a:rPr lang="en-US" altLang="zh-CN" b="1" dirty="0" smtClean="0">
                <a:latin typeface="Times New Roman" panose="02020603050405020304" pitchFamily="18" charset="0"/>
                <a:cs typeface="Times New Roman" panose="02020603050405020304" pitchFamily="18" charset="0"/>
              </a:rPr>
              <a:t>Where do these expressions fit into an abstract with a typical IMRD structure?</a:t>
            </a:r>
            <a:endParaRPr lang="en-US" altLang="zh-CN" b="1" dirty="0" smtClean="0">
              <a:latin typeface="Times New Roman" panose="02020603050405020304" pitchFamily="18" charset="0"/>
              <a:cs typeface="Times New Roman" panose="02020603050405020304" pitchFamily="18" charset="0"/>
            </a:endParaRPr>
          </a:p>
          <a:p>
            <a:r>
              <a:rPr lang="en-US" altLang="zh-CN" dirty="0" smtClean="0">
                <a:latin typeface="Times New Roman" panose="02020603050405020304" pitchFamily="18" charset="0"/>
                <a:cs typeface="Times New Roman" panose="02020603050405020304" pitchFamily="18" charset="0"/>
              </a:rPr>
              <a:t>... is at the heart of our understanding of …</a:t>
            </a:r>
            <a:endParaRPr lang="en-US" altLang="zh-CN" dirty="0" smtClean="0">
              <a:latin typeface="Times New Roman" panose="02020603050405020304" pitchFamily="18" charset="0"/>
              <a:cs typeface="Times New Roman" panose="02020603050405020304" pitchFamily="18" charset="0"/>
            </a:endParaRPr>
          </a:p>
          <a:p>
            <a:r>
              <a:rPr lang="en-US" altLang="zh-CN" dirty="0" smtClean="0">
                <a:latin typeface="Times New Roman" panose="02020603050405020304" pitchFamily="18" charset="0"/>
                <a:cs typeface="Times New Roman" panose="02020603050405020304" pitchFamily="18" charset="0"/>
              </a:rPr>
              <a:t>However, … remains unknown.</a:t>
            </a:r>
            <a:endParaRPr lang="en-US" altLang="zh-CN" dirty="0" smtClean="0">
              <a:latin typeface="Times New Roman" panose="02020603050405020304" pitchFamily="18" charset="0"/>
              <a:cs typeface="Times New Roman" panose="02020603050405020304" pitchFamily="18" charset="0"/>
            </a:endParaRPr>
          </a:p>
          <a:p>
            <a:r>
              <a:rPr lang="en-US" altLang="zh-CN" dirty="0" smtClean="0">
                <a:latin typeface="Times New Roman" panose="02020603050405020304" pitchFamily="18" charset="0"/>
                <a:cs typeface="Times New Roman" panose="02020603050405020304" pitchFamily="18" charset="0"/>
              </a:rPr>
              <a:t>The current investigation utilizes an array of assessment techniques to …</a:t>
            </a:r>
            <a:endParaRPr lang="en-US" altLang="zh-CN" dirty="0" smtClean="0">
              <a:latin typeface="Times New Roman" panose="02020603050405020304" pitchFamily="18" charset="0"/>
              <a:cs typeface="Times New Roman" panose="02020603050405020304" pitchFamily="18" charset="0"/>
            </a:endParaRPr>
          </a:p>
          <a:p>
            <a:r>
              <a:rPr lang="en-US" altLang="zh-CN" dirty="0" smtClean="0">
                <a:latin typeface="Times New Roman" panose="02020603050405020304" pitchFamily="18" charset="0"/>
                <a:cs typeface="Times New Roman" panose="02020603050405020304" pitchFamily="18" charset="0"/>
              </a:rPr>
              <a:t>The results show/demonstrate…</a:t>
            </a:r>
            <a:endParaRPr lang="en-US" altLang="zh-CN" dirty="0" smtClean="0">
              <a:latin typeface="Times New Roman" panose="02020603050405020304" pitchFamily="18" charset="0"/>
              <a:cs typeface="Times New Roman" panose="02020603050405020304" pitchFamily="18" charset="0"/>
            </a:endParaRPr>
          </a:p>
          <a:p>
            <a:r>
              <a:rPr lang="en-US" altLang="zh-CN" dirty="0">
                <a:latin typeface="Times New Roman" panose="02020603050405020304" pitchFamily="18" charset="0"/>
                <a:cs typeface="Times New Roman" panose="02020603050405020304" pitchFamily="18" charset="0"/>
              </a:rPr>
              <a:t>Further work is required to establish the viability of...</a:t>
            </a:r>
            <a:endParaRPr lang="en-US" altLang="zh-CN" dirty="0">
              <a:latin typeface="Times New Roman" panose="02020603050405020304" pitchFamily="18" charset="0"/>
              <a:cs typeface="Times New Roman" panose="02020603050405020304" pitchFamily="18" charset="0"/>
            </a:endParaRPr>
          </a:p>
        </p:txBody>
      </p:sp>
      <p:sp>
        <p:nvSpPr>
          <p:cNvPr id="4" name="TextBox 3"/>
          <p:cNvSpPr txBox="1"/>
          <p:nvPr/>
        </p:nvSpPr>
        <p:spPr>
          <a:xfrm>
            <a:off x="609571" y="5474028"/>
            <a:ext cx="8001056" cy="460375"/>
          </a:xfrm>
          <a:prstGeom prst="rect">
            <a:avLst/>
          </a:prstGeom>
          <a:noFill/>
        </p:spPr>
        <p:txBody>
          <a:bodyPr wrap="square" rtlCol="0">
            <a:spAutoFit/>
          </a:bodyPr>
          <a:lstStyle/>
          <a:p>
            <a:r>
              <a:rPr lang="en-US" altLang="zh-CN" sz="2400" dirty="0" smtClean="0">
                <a:solidFill>
                  <a:srgbClr val="FF0000"/>
                </a:solidFill>
                <a:latin typeface="Times New Roman" panose="02020603050405020304" pitchFamily="18" charset="0"/>
                <a:cs typeface="Times New Roman" panose="02020603050405020304" pitchFamily="18" charset="0"/>
              </a:rPr>
              <a:t>TIP:  Refer to Academic Phrasebank</a:t>
            </a:r>
            <a:endParaRPr lang="en-US" altLang="zh-CN" sz="2400" dirty="0" smtClean="0">
              <a:solidFill>
                <a:srgbClr val="FF0000"/>
              </a:solidFill>
              <a:latin typeface="Times New Roman" panose="02020603050405020304" pitchFamily="18" charset="0"/>
              <a:cs typeface="Times New Roman" panose="02020603050405020304" pitchFamily="18" charset="0"/>
            </a:endParaRPr>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1"/>
              </p:custDataLst>
            </p:nvPr>
          </p:nvPicPr>
          <p:blipFill>
            <a:blip r:embed="rId2"/>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3"/>
              </p:custDataLst>
            </p:nvPr>
          </p:nvPicPr>
          <p:blipFill>
            <a:blip r:embed="rId4"/>
            <a:stretch>
              <a:fillRect/>
            </a:stretch>
          </p:blipFill>
          <p:spPr>
            <a:xfrm>
              <a:off x="3147" y="985"/>
              <a:ext cx="3147" cy="29"/>
            </a:xfrm>
            <a:prstGeom prst="rect">
              <a:avLst/>
            </a:prstGeom>
            <a:noFill/>
            <a:ln w="9525">
              <a:noFill/>
            </a:ln>
          </p:spPr>
        </p:pic>
      </p:grpSp>
      <p:pic>
        <p:nvPicPr>
          <p:cNvPr id="5" name="图片 4"/>
          <p:cNvPicPr>
            <a:picLocks noChangeAspect="1"/>
          </p:cNvPicPr>
          <p:nvPr/>
        </p:nvPicPr>
        <p:blipFill>
          <a:blip r:embed="rId5"/>
          <a:srcRect t="6591" b="7250"/>
          <a:stretch>
            <a:fillRect/>
          </a:stretch>
        </p:blipFill>
        <p:spPr>
          <a:xfrm>
            <a:off x="9026525" y="4960620"/>
            <a:ext cx="2610485" cy="1501775"/>
          </a:xfrm>
          <a:prstGeom prst="rect">
            <a:avLst/>
          </a:prstGeom>
          <a:effectLst>
            <a:outerShdw blurRad="177800" dist="152400" dir="2700000" algn="tl" rotWithShape="0">
              <a:prstClr val="black">
                <a:alpha val="40000"/>
              </a:prstClr>
            </a:outerShdw>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latin typeface="Times New Roman" panose="02020603050405020304" pitchFamily="18" charset="0"/>
                <a:cs typeface="Times New Roman" panose="02020603050405020304" pitchFamily="18" charset="0"/>
              </a:rPr>
              <a:t>Tense (Background)</a:t>
            </a:r>
            <a:endParaRPr lang="zh-CN" altLang="en-US" dirty="0">
              <a:latin typeface="Times New Roman" panose="02020603050405020304" pitchFamily="18" charset="0"/>
              <a:cs typeface="Times New Roman" panose="02020603050405020304" pitchFamily="18" charset="0"/>
            </a:endParaRPr>
          </a:p>
        </p:txBody>
      </p:sp>
      <p:sp>
        <p:nvSpPr>
          <p:cNvPr id="3" name="内容占位符 2"/>
          <p:cNvSpPr>
            <a:spLocks noGrp="1"/>
          </p:cNvSpPr>
          <p:nvPr>
            <p:ph idx="1"/>
          </p:nvPr>
        </p:nvSpPr>
        <p:spPr/>
        <p:txBody>
          <a:bodyPr>
            <a:normAutofit fontScale="90000" lnSpcReduction="10000"/>
          </a:bodyPr>
          <a:lstStyle/>
          <a:p>
            <a:pPr marL="0" indent="0">
              <a:buNone/>
            </a:pPr>
            <a:r>
              <a:rPr lang="en-US" altLang="zh-CN" b="1" dirty="0" smtClean="0">
                <a:latin typeface="Times New Roman" panose="02020603050405020304" pitchFamily="18" charset="0"/>
                <a:cs typeface="Times New Roman" panose="02020603050405020304" pitchFamily="18" charset="0"/>
              </a:rPr>
              <a:t>Establishing the importance of the topic</a:t>
            </a:r>
            <a:endParaRPr lang="en-US" altLang="zh-CN" b="1" dirty="0" smtClean="0">
              <a:latin typeface="Times New Roman" panose="02020603050405020304" pitchFamily="18" charset="0"/>
              <a:cs typeface="Times New Roman" panose="02020603050405020304" pitchFamily="18" charset="0"/>
            </a:endParaRPr>
          </a:p>
          <a:p>
            <a:r>
              <a:rPr lang="en-US" altLang="zh-CN" dirty="0" smtClean="0">
                <a:latin typeface="Times New Roman" panose="02020603050405020304" pitchFamily="18" charset="0"/>
                <a:cs typeface="Times New Roman" panose="02020603050405020304" pitchFamily="18" charset="0"/>
              </a:rPr>
              <a:t>The causes of ... </a:t>
            </a:r>
            <a:r>
              <a:rPr lang="en-US" altLang="zh-CN" dirty="0" smtClean="0">
                <a:solidFill>
                  <a:srgbClr val="FF0000"/>
                </a:solidFill>
                <a:latin typeface="Times New Roman" panose="02020603050405020304" pitchFamily="18" charset="0"/>
                <a:cs typeface="Times New Roman" panose="02020603050405020304" pitchFamily="18" charset="0"/>
              </a:rPr>
              <a:t>represent</a:t>
            </a:r>
            <a:r>
              <a:rPr lang="en-US" altLang="zh-CN" dirty="0" smtClean="0">
                <a:latin typeface="Times New Roman" panose="02020603050405020304" pitchFamily="18" charset="0"/>
                <a:cs typeface="Times New Roman" panose="02020603050405020304" pitchFamily="18" charset="0"/>
              </a:rPr>
              <a:t> a key aspect of....</a:t>
            </a:r>
            <a:endParaRPr lang="en-US" altLang="zh-CN" dirty="0" smtClean="0">
              <a:latin typeface="Times New Roman" panose="02020603050405020304" pitchFamily="18" charset="0"/>
              <a:cs typeface="Times New Roman" panose="02020603050405020304" pitchFamily="18" charset="0"/>
            </a:endParaRPr>
          </a:p>
          <a:p>
            <a:endParaRPr lang="en-US" altLang="zh-CN" dirty="0" smtClean="0">
              <a:latin typeface="Times New Roman" panose="02020603050405020304" pitchFamily="18" charset="0"/>
              <a:cs typeface="Times New Roman" panose="02020603050405020304" pitchFamily="18" charset="0"/>
            </a:endParaRPr>
          </a:p>
          <a:p>
            <a:pPr marL="0" indent="0">
              <a:buNone/>
            </a:pPr>
            <a:r>
              <a:rPr lang="en-US" altLang="zh-CN" b="1" dirty="0" smtClean="0">
                <a:latin typeface="Times New Roman" panose="02020603050405020304" pitchFamily="18" charset="0"/>
                <a:cs typeface="Times New Roman" panose="02020603050405020304" pitchFamily="18" charset="0"/>
              </a:rPr>
              <a:t>Establishing the importance of the topic (w. time frame)</a:t>
            </a:r>
            <a:endParaRPr lang="en-US" altLang="zh-CN" b="1" dirty="0" smtClean="0">
              <a:latin typeface="Times New Roman" panose="02020603050405020304" pitchFamily="18" charset="0"/>
              <a:cs typeface="Times New Roman" panose="02020603050405020304" pitchFamily="18" charset="0"/>
            </a:endParaRPr>
          </a:p>
          <a:p>
            <a:r>
              <a:rPr lang="en-US" altLang="zh-CN" dirty="0">
                <a:latin typeface="Times New Roman" panose="02020603050405020304" pitchFamily="18" charset="0"/>
                <a:cs typeface="Times New Roman" panose="02020603050405020304" pitchFamily="18" charset="0"/>
              </a:rPr>
              <a:t>Recent years </a:t>
            </a:r>
            <a:r>
              <a:rPr lang="en-US" altLang="zh-CN" dirty="0">
                <a:solidFill>
                  <a:srgbClr val="FF0000"/>
                </a:solidFill>
                <a:latin typeface="Times New Roman" panose="02020603050405020304" pitchFamily="18" charset="0"/>
                <a:cs typeface="Times New Roman" panose="02020603050405020304" pitchFamily="18" charset="0"/>
              </a:rPr>
              <a:t>have seen</a:t>
            </a:r>
            <a:r>
              <a:rPr lang="en-US" altLang="zh-CN" dirty="0">
                <a:latin typeface="Times New Roman" panose="02020603050405020304" pitchFamily="18" charset="0"/>
                <a:cs typeface="Times New Roman" panose="02020603050405020304" pitchFamily="18" charset="0"/>
              </a:rPr>
              <a:t> renewed interest in the causes of ...</a:t>
            </a:r>
            <a:endParaRPr lang="en-US" altLang="zh-CN" dirty="0">
              <a:latin typeface="Times New Roman" panose="02020603050405020304" pitchFamily="18" charset="0"/>
              <a:cs typeface="Times New Roman" panose="02020603050405020304" pitchFamily="18" charset="0"/>
            </a:endParaRPr>
          </a:p>
          <a:p>
            <a:endParaRPr lang="en-US" altLang="zh-CN" dirty="0">
              <a:latin typeface="Times New Roman" panose="02020603050405020304" pitchFamily="18" charset="0"/>
              <a:cs typeface="Times New Roman" panose="02020603050405020304" pitchFamily="18" charset="0"/>
            </a:endParaRPr>
          </a:p>
          <a:p>
            <a:pPr marL="0" indent="0">
              <a:buNone/>
            </a:pPr>
            <a:r>
              <a:rPr lang="en-US" altLang="zh-CN" b="1" dirty="0">
                <a:latin typeface="Times New Roman" panose="02020603050405020304" pitchFamily="18" charset="0"/>
                <a:cs typeface="Times New Roman" panose="02020603050405020304" pitchFamily="18" charset="0"/>
              </a:rPr>
              <a:t>Referring to previous work to establish what is already known</a:t>
            </a:r>
            <a:endParaRPr lang="en-US" altLang="zh-CN" b="1" dirty="0">
              <a:latin typeface="Times New Roman" panose="02020603050405020304" pitchFamily="18" charset="0"/>
              <a:cs typeface="Times New Roman" panose="02020603050405020304" pitchFamily="18" charset="0"/>
            </a:endParaRPr>
          </a:p>
          <a:p>
            <a:pPr marL="0" indent="0"/>
            <a:r>
              <a:rPr lang="en-US" altLang="zh-CN" dirty="0">
                <a:latin typeface="Times New Roman" panose="02020603050405020304" pitchFamily="18" charset="0"/>
                <a:cs typeface="Times New Roman" panose="02020603050405020304" pitchFamily="18" charset="0"/>
              </a:rPr>
              <a:t>  Previous research </a:t>
            </a:r>
            <a:r>
              <a:rPr lang="en-US" altLang="zh-CN" dirty="0">
                <a:solidFill>
                  <a:srgbClr val="FF0000"/>
                </a:solidFill>
                <a:latin typeface="Times New Roman" panose="02020603050405020304" pitchFamily="18" charset="0"/>
                <a:cs typeface="Times New Roman" panose="02020603050405020304" pitchFamily="18" charset="0"/>
              </a:rPr>
              <a:t>has established</a:t>
            </a:r>
            <a:r>
              <a:rPr lang="en-US" altLang="zh-CN" dirty="0">
                <a:latin typeface="Times New Roman" panose="02020603050405020304" pitchFamily="18" charset="0"/>
                <a:cs typeface="Times New Roman" panose="02020603050405020304" pitchFamily="18" charset="0"/>
              </a:rPr>
              <a:t> that …</a:t>
            </a:r>
            <a:endParaRPr lang="en-US" altLang="zh-CN" dirty="0">
              <a:latin typeface="Times New Roman" panose="02020603050405020304" pitchFamily="18" charset="0"/>
              <a:cs typeface="Times New Roman" panose="02020603050405020304" pitchFamily="18" charset="0"/>
            </a:endParaRPr>
          </a:p>
          <a:p>
            <a:pPr marL="0" indent="0"/>
            <a:r>
              <a:rPr lang="en-US" altLang="zh-CN" dirty="0">
                <a:latin typeface="Times New Roman" panose="02020603050405020304" pitchFamily="18" charset="0"/>
                <a:cs typeface="Times New Roman" panose="02020603050405020304" pitchFamily="18" charset="0"/>
              </a:rPr>
              <a:t>  ... </a:t>
            </a:r>
            <a:r>
              <a:rPr lang="en-US" altLang="zh-CN" dirty="0">
                <a:solidFill>
                  <a:srgbClr val="FF0000"/>
                </a:solidFill>
                <a:latin typeface="Times New Roman" panose="02020603050405020304" pitchFamily="18" charset="0"/>
                <a:cs typeface="Times New Roman" panose="02020603050405020304" pitchFamily="18" charset="0"/>
              </a:rPr>
              <a:t>were reported</a:t>
            </a:r>
            <a:r>
              <a:rPr lang="en-US" altLang="zh-CN" dirty="0">
                <a:latin typeface="Times New Roman" panose="02020603050405020304" pitchFamily="18" charset="0"/>
                <a:cs typeface="Times New Roman" panose="02020603050405020304" pitchFamily="18" charset="0"/>
              </a:rPr>
              <a:t> in the first studies of ...</a:t>
            </a:r>
            <a:endParaRPr lang="en-US" altLang="zh-CN" dirty="0">
              <a:latin typeface="Times New Roman" panose="02020603050405020304" pitchFamily="18" charset="0"/>
              <a:cs typeface="Times New Roman" panose="02020603050405020304" pitchFamily="18" charset="0"/>
            </a:endParaRPr>
          </a:p>
        </p:txBody>
      </p:sp>
      <p:sp>
        <p:nvSpPr>
          <p:cNvPr id="4" name="灯片编号占位符 3"/>
          <p:cNvSpPr>
            <a:spLocks noGrp="1"/>
          </p:cNvSpPr>
          <p:nvPr>
            <p:ph type="sldNum" sz="quarter" idx="12"/>
          </p:nvPr>
        </p:nvSpPr>
        <p:spPr/>
        <p:txBody>
          <a:bodyPr/>
          <a:lstStyle/>
          <a:p>
            <a:fld id="{04CF5F1E-8A68-4E27-9A5E-D196D58037A6}" type="slidenum">
              <a:rPr lang="zh-CN" altLang="en-US" smtClean="0">
                <a:solidFill>
                  <a:prstClr val="black">
                    <a:tint val="75000"/>
                  </a:prstClr>
                </a:solidFill>
              </a:rPr>
            </a:fld>
            <a:endParaRPr lang="zh-CN" altLang="en-US">
              <a:solidFill>
                <a:prstClr val="black">
                  <a:tint val="75000"/>
                </a:prstClr>
              </a:solidFill>
            </a:endParaRPr>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1"/>
              </p:custDataLst>
            </p:nvPr>
          </p:nvPicPr>
          <p:blipFill>
            <a:blip r:embed="rId2"/>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3"/>
              </p:custDataLst>
            </p:nvPr>
          </p:nvPicPr>
          <p:blipFill>
            <a:blip r:embed="rId4"/>
            <a:stretch>
              <a:fillRect/>
            </a:stretch>
          </p:blipFill>
          <p:spPr>
            <a:xfrm>
              <a:off x="3147" y="985"/>
              <a:ext cx="3147" cy="29"/>
            </a:xfrm>
            <a:prstGeom prst="rect">
              <a:avLst/>
            </a:prstGeom>
            <a:noFill/>
            <a:ln w="9525">
              <a:noFill/>
            </a:ln>
          </p:spPr>
        </p:pic>
      </p:gr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latin typeface="Times New Roman" panose="02020603050405020304" pitchFamily="18" charset="0"/>
                <a:cs typeface="Times New Roman" panose="02020603050405020304" pitchFamily="18" charset="0"/>
                <a:sym typeface="+mn-ea"/>
              </a:rPr>
              <a:t>Tense (Problem/Question)</a:t>
            </a:r>
            <a:endParaRPr lang="zh-CN" altLang="en-US" dirty="0">
              <a:latin typeface="Times New Roman" panose="02020603050405020304" pitchFamily="18" charset="0"/>
              <a:cs typeface="Times New Roman" panose="02020603050405020304" pitchFamily="18" charset="0"/>
            </a:endParaRPr>
          </a:p>
        </p:txBody>
      </p:sp>
      <p:sp>
        <p:nvSpPr>
          <p:cNvPr id="3" name="内容占位符 2"/>
          <p:cNvSpPr>
            <a:spLocks noGrp="1"/>
          </p:cNvSpPr>
          <p:nvPr>
            <p:ph idx="1"/>
          </p:nvPr>
        </p:nvSpPr>
        <p:spPr/>
        <p:txBody>
          <a:bodyPr>
            <a:normAutofit fontScale="90000" lnSpcReduction="20000"/>
          </a:bodyPr>
          <a:lstStyle/>
          <a:p>
            <a:pPr marL="0" indent="0">
              <a:buNone/>
            </a:pPr>
            <a:r>
              <a:rPr lang="en-US" altLang="zh-CN" b="1" dirty="0">
                <a:latin typeface="Times New Roman" panose="02020603050405020304" pitchFamily="18" charset="0"/>
                <a:cs typeface="Times New Roman" panose="02020603050405020304" pitchFamily="18" charset="0"/>
              </a:rPr>
              <a:t>Noting the lack of or paucity of previous research</a:t>
            </a:r>
            <a:endParaRPr lang="en-US" altLang="zh-CN" dirty="0">
              <a:latin typeface="Times New Roman" panose="02020603050405020304" pitchFamily="18" charset="0"/>
              <a:cs typeface="Times New Roman" panose="02020603050405020304" pitchFamily="18" charset="0"/>
            </a:endParaRPr>
          </a:p>
          <a:p>
            <a:pPr marL="0" indent="0"/>
            <a:r>
              <a:rPr lang="en-US" altLang="zh-CN" dirty="0">
                <a:latin typeface="Times New Roman" panose="02020603050405020304" pitchFamily="18" charset="0"/>
                <a:cs typeface="Times New Roman" panose="02020603050405020304" pitchFamily="18" charset="0"/>
              </a:rPr>
              <a:t>  There </a:t>
            </a:r>
            <a:r>
              <a:rPr lang="en-US" altLang="zh-CN" dirty="0">
                <a:solidFill>
                  <a:srgbClr val="FF0000"/>
                </a:solidFill>
                <a:latin typeface="Times New Roman" panose="02020603050405020304" pitchFamily="18" charset="0"/>
                <a:cs typeface="Times New Roman" panose="02020603050405020304" pitchFamily="18" charset="0"/>
              </a:rPr>
              <a:t>has been</a:t>
            </a:r>
            <a:r>
              <a:rPr lang="en-US" altLang="zh-CN" dirty="0">
                <a:latin typeface="Times New Roman" panose="02020603050405020304" pitchFamily="18" charset="0"/>
                <a:cs typeface="Times New Roman" panose="02020603050405020304" pitchFamily="18" charset="0"/>
              </a:rPr>
              <a:t> no detailed investigation of …</a:t>
            </a:r>
            <a:endParaRPr lang="en-US" altLang="zh-CN" dirty="0">
              <a:latin typeface="Times New Roman" panose="02020603050405020304" pitchFamily="18" charset="0"/>
              <a:cs typeface="Times New Roman" panose="02020603050405020304" pitchFamily="18" charset="0"/>
            </a:endParaRPr>
          </a:p>
          <a:p>
            <a:pPr marL="0" indent="0"/>
            <a:endParaRPr lang="en-US" altLang="zh-CN" dirty="0">
              <a:latin typeface="Times New Roman" panose="02020603050405020304" pitchFamily="18" charset="0"/>
              <a:cs typeface="Times New Roman" panose="02020603050405020304" pitchFamily="18" charset="0"/>
            </a:endParaRPr>
          </a:p>
          <a:p>
            <a:pPr marL="0" indent="0">
              <a:buNone/>
            </a:pPr>
            <a:r>
              <a:rPr lang="en-US" altLang="zh-CN" b="1" dirty="0">
                <a:latin typeface="Times New Roman" panose="02020603050405020304" pitchFamily="18" charset="0"/>
                <a:cs typeface="Times New Roman" panose="02020603050405020304" pitchFamily="18" charset="0"/>
              </a:rPr>
              <a:t>Identifying a knowledge gap/controversy in the field of study</a:t>
            </a:r>
            <a:endParaRPr lang="en-US" altLang="zh-CN" b="1" dirty="0">
              <a:latin typeface="Times New Roman" panose="02020603050405020304" pitchFamily="18" charset="0"/>
              <a:cs typeface="Times New Roman" panose="02020603050405020304" pitchFamily="18" charset="0"/>
            </a:endParaRPr>
          </a:p>
          <a:p>
            <a:pPr marL="0" indent="0"/>
            <a:r>
              <a:rPr lang="en-US" altLang="zh-CN" dirty="0">
                <a:latin typeface="Times New Roman" panose="02020603050405020304" pitchFamily="18" charset="0"/>
                <a:cs typeface="Times New Roman" panose="02020603050405020304" pitchFamily="18" charset="0"/>
              </a:rPr>
              <a:t>  The nature of ... </a:t>
            </a:r>
            <a:r>
              <a:rPr lang="en-US" altLang="zh-CN" dirty="0">
                <a:solidFill>
                  <a:srgbClr val="FF0000"/>
                </a:solidFill>
                <a:latin typeface="Times New Roman" panose="02020603050405020304" pitchFamily="18" charset="0"/>
                <a:cs typeface="Times New Roman" panose="02020603050405020304" pitchFamily="18" charset="0"/>
              </a:rPr>
              <a:t>remains</a:t>
            </a:r>
            <a:r>
              <a:rPr lang="en-US" altLang="zh-CN" dirty="0">
                <a:latin typeface="Times New Roman" panose="02020603050405020304" pitchFamily="18" charset="0"/>
                <a:cs typeface="Times New Roman" panose="02020603050405020304" pitchFamily="18" charset="0"/>
              </a:rPr>
              <a:t> unclear.</a:t>
            </a:r>
            <a:endParaRPr lang="en-US" altLang="zh-CN" dirty="0">
              <a:latin typeface="Times New Roman" panose="02020603050405020304" pitchFamily="18" charset="0"/>
              <a:cs typeface="Times New Roman" panose="02020603050405020304" pitchFamily="18" charset="0"/>
            </a:endParaRPr>
          </a:p>
          <a:p>
            <a:pPr marL="0" indent="0"/>
            <a:r>
              <a:rPr lang="en-US" altLang="zh-CN" dirty="0">
                <a:latin typeface="Times New Roman" panose="02020603050405020304" pitchFamily="18" charset="0"/>
                <a:cs typeface="Times New Roman" panose="02020603050405020304" pitchFamily="18" charset="0"/>
              </a:rPr>
              <a:t>  A much-debated question</a:t>
            </a:r>
            <a:r>
              <a:rPr lang="en-US" altLang="zh-CN" dirty="0">
                <a:solidFill>
                  <a:srgbClr val="FF0000"/>
                </a:solidFill>
                <a:latin typeface="Times New Roman" panose="02020603050405020304" pitchFamily="18" charset="0"/>
                <a:cs typeface="Times New Roman" panose="02020603050405020304" pitchFamily="18" charset="0"/>
              </a:rPr>
              <a:t> is</a:t>
            </a:r>
            <a:r>
              <a:rPr lang="en-US" altLang="zh-CN" dirty="0">
                <a:latin typeface="Times New Roman" panose="02020603050405020304" pitchFamily="18" charset="0"/>
                <a:cs typeface="Times New Roman" panose="02020603050405020304" pitchFamily="18" charset="0"/>
              </a:rPr>
              <a:t> whether ... </a:t>
            </a:r>
            <a:endParaRPr lang="en-US" altLang="zh-CN" dirty="0">
              <a:latin typeface="Times New Roman" panose="02020603050405020304" pitchFamily="18" charset="0"/>
              <a:cs typeface="Times New Roman" panose="02020603050405020304" pitchFamily="18" charset="0"/>
            </a:endParaRPr>
          </a:p>
          <a:p>
            <a:pPr marL="0" indent="0"/>
            <a:endParaRPr lang="en-US" altLang="zh-CN" dirty="0">
              <a:latin typeface="Times New Roman" panose="02020603050405020304" pitchFamily="18" charset="0"/>
              <a:cs typeface="Times New Roman" panose="02020603050405020304" pitchFamily="18" charset="0"/>
            </a:endParaRPr>
          </a:p>
          <a:p>
            <a:pPr marL="0" indent="0">
              <a:buNone/>
            </a:pPr>
            <a:r>
              <a:rPr lang="en-US" altLang="zh-CN" b="1" dirty="0">
                <a:latin typeface="Times New Roman" panose="02020603050405020304" pitchFamily="18" charset="0"/>
                <a:cs typeface="Times New Roman" panose="02020603050405020304" pitchFamily="18" charset="0"/>
              </a:rPr>
              <a:t>Stating the focus, aim, or argument of a short paper</a:t>
            </a:r>
            <a:endParaRPr lang="en-US" altLang="zh-CN" b="1" dirty="0">
              <a:latin typeface="Times New Roman" panose="02020603050405020304" pitchFamily="18" charset="0"/>
              <a:cs typeface="Times New Roman" panose="02020603050405020304" pitchFamily="18" charset="0"/>
            </a:endParaRPr>
          </a:p>
          <a:p>
            <a:pPr marL="0" indent="0"/>
            <a:r>
              <a:rPr lang="en-US" altLang="zh-CN" dirty="0">
                <a:latin typeface="Times New Roman" panose="02020603050405020304" pitchFamily="18" charset="0"/>
                <a:cs typeface="Times New Roman" panose="02020603050405020304" pitchFamily="18" charset="0"/>
              </a:rPr>
              <a:t>  In this paper, we </a:t>
            </a:r>
            <a:r>
              <a:rPr lang="en-US" altLang="zh-CN" dirty="0">
                <a:solidFill>
                  <a:srgbClr val="FF0000"/>
                </a:solidFill>
                <a:latin typeface="Times New Roman" panose="02020603050405020304" pitchFamily="18" charset="0"/>
                <a:cs typeface="Times New Roman" panose="02020603050405020304" pitchFamily="18" charset="0"/>
              </a:rPr>
              <a:t>argue</a:t>
            </a:r>
            <a:r>
              <a:rPr lang="en-US" altLang="zh-CN" dirty="0">
                <a:latin typeface="Times New Roman" panose="02020603050405020304" pitchFamily="18" charset="0"/>
                <a:cs typeface="Times New Roman" panose="02020603050405020304" pitchFamily="18" charset="0"/>
              </a:rPr>
              <a:t> that ...</a:t>
            </a:r>
            <a:endParaRPr lang="en-US" altLang="zh-CN" dirty="0">
              <a:latin typeface="Times New Roman" panose="02020603050405020304" pitchFamily="18" charset="0"/>
              <a:cs typeface="Times New Roman" panose="02020603050405020304" pitchFamily="18" charset="0"/>
            </a:endParaRPr>
          </a:p>
          <a:p>
            <a:pPr marL="0" indent="0"/>
            <a:r>
              <a:rPr lang="en-US" altLang="zh-CN" dirty="0">
                <a:latin typeface="Times New Roman" panose="02020603050405020304" pitchFamily="18" charset="0"/>
                <a:cs typeface="Times New Roman" panose="02020603050405020304" pitchFamily="18" charset="0"/>
              </a:rPr>
              <a:t>  The aim of this paper </a:t>
            </a:r>
            <a:r>
              <a:rPr lang="en-US" altLang="zh-CN" dirty="0">
                <a:solidFill>
                  <a:srgbClr val="FF0000"/>
                </a:solidFill>
                <a:latin typeface="Times New Roman" panose="02020603050405020304" pitchFamily="18" charset="0"/>
                <a:cs typeface="Times New Roman" panose="02020603050405020304" pitchFamily="18" charset="0"/>
              </a:rPr>
              <a:t>is</a:t>
            </a:r>
            <a:r>
              <a:rPr lang="en-US" altLang="zh-CN" dirty="0">
                <a:latin typeface="Times New Roman" panose="02020603050405020304" pitchFamily="18" charset="0"/>
                <a:cs typeface="Times New Roman" panose="02020603050405020304" pitchFamily="18" charset="0"/>
              </a:rPr>
              <a:t> to ...</a:t>
            </a:r>
            <a:endParaRPr lang="en-US" altLang="zh-CN" dirty="0">
              <a:latin typeface="Times New Roman" panose="02020603050405020304" pitchFamily="18" charset="0"/>
              <a:cs typeface="Times New Roman" panose="02020603050405020304" pitchFamily="18" charset="0"/>
            </a:endParaRPr>
          </a:p>
        </p:txBody>
      </p:sp>
      <p:sp>
        <p:nvSpPr>
          <p:cNvPr id="4" name="灯片编号占位符 3"/>
          <p:cNvSpPr>
            <a:spLocks noGrp="1"/>
          </p:cNvSpPr>
          <p:nvPr>
            <p:ph type="sldNum" sz="quarter" idx="12"/>
          </p:nvPr>
        </p:nvSpPr>
        <p:spPr/>
        <p:txBody>
          <a:bodyPr/>
          <a:lstStyle/>
          <a:p>
            <a:fld id="{04CF5F1E-8A68-4E27-9A5E-D196D58037A6}" type="slidenum">
              <a:rPr lang="zh-CN" altLang="en-US" smtClean="0">
                <a:solidFill>
                  <a:prstClr val="black">
                    <a:tint val="75000"/>
                  </a:prstClr>
                </a:solidFill>
              </a:rPr>
            </a:fld>
            <a:endParaRPr lang="zh-CN" altLang="en-US">
              <a:solidFill>
                <a:prstClr val="black">
                  <a:tint val="75000"/>
                </a:prstClr>
              </a:solidFill>
            </a:endParaRPr>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1"/>
              </p:custDataLst>
            </p:nvPr>
          </p:nvPicPr>
          <p:blipFill>
            <a:blip r:embed="rId2"/>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3"/>
              </p:custDataLst>
            </p:nvPr>
          </p:nvPicPr>
          <p:blipFill>
            <a:blip r:embed="rId4"/>
            <a:stretch>
              <a:fillRect/>
            </a:stretch>
          </p:blipFill>
          <p:spPr>
            <a:xfrm>
              <a:off x="3147" y="985"/>
              <a:ext cx="3147" cy="29"/>
            </a:xfrm>
            <a:prstGeom prst="rect">
              <a:avLst/>
            </a:prstGeom>
            <a:noFill/>
            <a:ln w="9525">
              <a:noFill/>
            </a:ln>
          </p:spPr>
        </p:pic>
      </p:gr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latin typeface="Times New Roman" panose="02020603050405020304" pitchFamily="18" charset="0"/>
                <a:cs typeface="Times New Roman" panose="02020603050405020304" pitchFamily="18" charset="0"/>
              </a:rPr>
              <a:t>Tense (Method)</a:t>
            </a:r>
            <a:endParaRPr lang="zh-CN" altLang="en-US" dirty="0">
              <a:latin typeface="Times New Roman" panose="02020603050405020304" pitchFamily="18" charset="0"/>
              <a:cs typeface="Times New Roman" panose="02020603050405020304" pitchFamily="18" charset="0"/>
            </a:endParaRPr>
          </a:p>
        </p:txBody>
      </p:sp>
      <p:sp>
        <p:nvSpPr>
          <p:cNvPr id="3" name="内容占位符 2"/>
          <p:cNvSpPr>
            <a:spLocks noGrp="1"/>
          </p:cNvSpPr>
          <p:nvPr>
            <p:ph idx="1"/>
          </p:nvPr>
        </p:nvSpPr>
        <p:spPr/>
        <p:txBody>
          <a:bodyPr>
            <a:normAutofit lnSpcReduction="10000"/>
          </a:bodyPr>
          <a:lstStyle/>
          <a:p>
            <a:pPr marL="0" indent="0">
              <a:buNone/>
            </a:pPr>
            <a:r>
              <a:rPr lang="en-US" altLang="zh-CN" b="1" dirty="0" smtClean="0">
                <a:latin typeface="Times New Roman" panose="02020603050405020304" pitchFamily="18" charset="0"/>
                <a:cs typeface="Times New Roman" panose="02020603050405020304" pitchFamily="18" charset="0"/>
              </a:rPr>
              <a:t>Indicating the methodology for the current research</a:t>
            </a:r>
            <a:endParaRPr lang="en-US" altLang="zh-CN" b="1" dirty="0" smtClean="0">
              <a:latin typeface="Times New Roman" panose="02020603050405020304" pitchFamily="18" charset="0"/>
              <a:cs typeface="Times New Roman" panose="02020603050405020304" pitchFamily="18" charset="0"/>
            </a:endParaRPr>
          </a:p>
          <a:p>
            <a:pPr marL="0" indent="0"/>
            <a:r>
              <a:rPr lang="en-US" altLang="zh-CN" dirty="0" smtClean="0">
                <a:latin typeface="Times New Roman" panose="02020603050405020304" pitchFamily="18" charset="0"/>
                <a:cs typeface="Times New Roman" panose="02020603050405020304" pitchFamily="18" charset="0"/>
              </a:rPr>
              <a:t>  The current study </a:t>
            </a:r>
            <a:r>
              <a:rPr lang="en-US" altLang="zh-CN" dirty="0" smtClean="0">
                <a:solidFill>
                  <a:srgbClr val="FF0000"/>
                </a:solidFill>
                <a:latin typeface="Times New Roman" panose="02020603050405020304" pitchFamily="18" charset="0"/>
                <a:cs typeface="Times New Roman" panose="02020603050405020304" pitchFamily="18" charset="0"/>
              </a:rPr>
              <a:t>adopts</a:t>
            </a:r>
            <a:r>
              <a:rPr lang="en-US" altLang="zh-CN" dirty="0" smtClean="0">
                <a:latin typeface="Times New Roman" panose="02020603050405020304" pitchFamily="18" charset="0"/>
                <a:cs typeface="Times New Roman" panose="02020603050405020304" pitchFamily="18" charset="0"/>
              </a:rPr>
              <a:t> a case study approach.</a:t>
            </a:r>
            <a:endParaRPr lang="en-US" altLang="zh-CN" dirty="0" smtClean="0">
              <a:latin typeface="Times New Roman" panose="02020603050405020304" pitchFamily="18" charset="0"/>
              <a:cs typeface="Times New Roman" panose="02020603050405020304" pitchFamily="18" charset="0"/>
            </a:endParaRPr>
          </a:p>
          <a:p>
            <a:pPr marL="0" indent="0"/>
            <a:r>
              <a:rPr lang="en-US" altLang="zh-CN" dirty="0" smtClean="0">
                <a:latin typeface="Times New Roman" panose="02020603050405020304" pitchFamily="18" charset="0"/>
                <a:cs typeface="Times New Roman" panose="02020603050405020304" pitchFamily="18" charset="0"/>
              </a:rPr>
              <a:t>  This study </a:t>
            </a:r>
            <a:r>
              <a:rPr lang="en-US" altLang="zh-CN" dirty="0" smtClean="0">
                <a:solidFill>
                  <a:srgbClr val="FF0000"/>
                </a:solidFill>
                <a:latin typeface="Times New Roman" panose="02020603050405020304" pitchFamily="18" charset="0"/>
                <a:cs typeface="Times New Roman" panose="02020603050405020304" pitchFamily="18" charset="0"/>
              </a:rPr>
              <a:t>employs</a:t>
            </a:r>
            <a:r>
              <a:rPr lang="en-US" altLang="zh-CN" dirty="0" smtClean="0">
                <a:latin typeface="Times New Roman" panose="02020603050405020304" pitchFamily="18" charset="0"/>
                <a:cs typeface="Times New Roman" panose="02020603050405020304" pitchFamily="18" charset="0"/>
              </a:rPr>
              <a:t> qualitative analysis and natural language processing to …</a:t>
            </a:r>
            <a:endParaRPr lang="en-US" altLang="zh-CN" dirty="0" smtClean="0">
              <a:latin typeface="Times New Roman" panose="02020603050405020304" pitchFamily="18" charset="0"/>
              <a:cs typeface="Times New Roman" panose="02020603050405020304" pitchFamily="18" charset="0"/>
            </a:endParaRPr>
          </a:p>
          <a:p>
            <a:pPr marL="0" indent="0"/>
            <a:endParaRPr lang="en-US" altLang="zh-CN" dirty="0" smtClean="0">
              <a:latin typeface="Times New Roman" panose="02020603050405020304" pitchFamily="18" charset="0"/>
              <a:cs typeface="Times New Roman" panose="02020603050405020304" pitchFamily="18" charset="0"/>
            </a:endParaRPr>
          </a:p>
          <a:p>
            <a:pPr marL="0" indent="0">
              <a:buNone/>
            </a:pPr>
            <a:r>
              <a:rPr lang="en-US" altLang="zh-CN" b="1" dirty="0" smtClean="0">
                <a:latin typeface="Times New Roman" panose="02020603050405020304" pitchFamily="18" charset="0"/>
                <a:cs typeface="Times New Roman" panose="02020603050405020304" pitchFamily="18" charset="0"/>
              </a:rPr>
              <a:t>Describing the process</a:t>
            </a:r>
            <a:endParaRPr lang="en-US" altLang="zh-CN" b="1" dirty="0" smtClean="0">
              <a:latin typeface="Times New Roman" panose="02020603050405020304" pitchFamily="18" charset="0"/>
              <a:cs typeface="Times New Roman" panose="02020603050405020304" pitchFamily="18" charset="0"/>
            </a:endParaRPr>
          </a:p>
          <a:p>
            <a:pPr marL="0" indent="0"/>
            <a:r>
              <a:rPr lang="en-US" altLang="zh-CN" dirty="0" smtClean="0">
                <a:latin typeface="Times New Roman" panose="02020603050405020304" pitchFamily="18" charset="0"/>
                <a:cs typeface="Times New Roman" panose="02020603050405020304" pitchFamily="18" charset="0"/>
              </a:rPr>
              <a:t>  The data </a:t>
            </a:r>
            <a:r>
              <a:rPr lang="en-US" altLang="zh-CN" dirty="0" smtClean="0">
                <a:solidFill>
                  <a:srgbClr val="FF0000"/>
                </a:solidFill>
                <a:latin typeface="Times New Roman" panose="02020603050405020304" pitchFamily="18" charset="0"/>
                <a:cs typeface="Times New Roman" panose="02020603050405020304" pitchFamily="18" charset="0"/>
              </a:rPr>
              <a:t>were</a:t>
            </a:r>
            <a:r>
              <a:rPr lang="en-US" altLang="zh-CN" dirty="0" smtClean="0">
                <a:latin typeface="Times New Roman" panose="02020603050405020304" pitchFamily="18" charset="0"/>
                <a:cs typeface="Times New Roman" panose="02020603050405020304" pitchFamily="18" charset="0"/>
              </a:rPr>
              <a:t> normalized using ...</a:t>
            </a:r>
            <a:endParaRPr lang="en-US" altLang="zh-CN" dirty="0" smtClean="0">
              <a:latin typeface="Times New Roman" panose="02020603050405020304" pitchFamily="18" charset="0"/>
              <a:cs typeface="Times New Roman" panose="02020603050405020304" pitchFamily="18" charset="0"/>
            </a:endParaRPr>
          </a:p>
          <a:p>
            <a:pPr marL="0" indent="0"/>
            <a:r>
              <a:rPr lang="en-US" altLang="zh-CN" dirty="0" smtClean="0">
                <a:latin typeface="Times New Roman" panose="02020603050405020304" pitchFamily="18" charset="0"/>
                <a:cs typeface="Times New Roman" panose="02020603050405020304" pitchFamily="18" charset="0"/>
              </a:rPr>
              <a:t>  The drug </a:t>
            </a:r>
            <a:r>
              <a:rPr lang="en-US" altLang="zh-CN" dirty="0" smtClean="0">
                <a:solidFill>
                  <a:srgbClr val="FF0000"/>
                </a:solidFill>
                <a:latin typeface="Times New Roman" panose="02020603050405020304" pitchFamily="18" charset="0"/>
                <a:cs typeface="Times New Roman" panose="02020603050405020304" pitchFamily="18" charset="0"/>
              </a:rPr>
              <a:t>was</a:t>
            </a:r>
            <a:r>
              <a:rPr lang="en-US" altLang="zh-CN" dirty="0" smtClean="0">
                <a:latin typeface="Times New Roman" panose="02020603050405020304" pitchFamily="18" charset="0"/>
                <a:cs typeface="Times New Roman" panose="02020603050405020304" pitchFamily="18" charset="0"/>
              </a:rPr>
              <a:t> administered by ICV injection …</a:t>
            </a:r>
            <a:endParaRPr lang="en-US" altLang="zh-CN" dirty="0" smtClean="0">
              <a:latin typeface="Times New Roman" panose="02020603050405020304" pitchFamily="18" charset="0"/>
              <a:cs typeface="Times New Roman" panose="02020603050405020304" pitchFamily="18" charset="0"/>
            </a:endParaRPr>
          </a:p>
        </p:txBody>
      </p:sp>
      <p:sp>
        <p:nvSpPr>
          <p:cNvPr id="4" name="灯片编号占位符 3"/>
          <p:cNvSpPr>
            <a:spLocks noGrp="1"/>
          </p:cNvSpPr>
          <p:nvPr>
            <p:ph type="sldNum" sz="quarter" idx="12"/>
          </p:nvPr>
        </p:nvSpPr>
        <p:spPr/>
        <p:txBody>
          <a:bodyPr/>
          <a:lstStyle/>
          <a:p>
            <a:fld id="{04CF5F1E-8A68-4E27-9A5E-D196D58037A6}" type="slidenum">
              <a:rPr lang="zh-CN" altLang="en-US" smtClean="0">
                <a:solidFill>
                  <a:prstClr val="black">
                    <a:tint val="75000"/>
                  </a:prstClr>
                </a:solidFill>
              </a:rPr>
            </a:fld>
            <a:endParaRPr lang="zh-CN" altLang="en-US">
              <a:solidFill>
                <a:prstClr val="black">
                  <a:tint val="75000"/>
                </a:prstClr>
              </a:solidFill>
            </a:endParaRPr>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1"/>
              </p:custDataLst>
            </p:nvPr>
          </p:nvPicPr>
          <p:blipFill>
            <a:blip r:embed="rId2"/>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3"/>
              </p:custDataLst>
            </p:nvPr>
          </p:nvPicPr>
          <p:blipFill>
            <a:blip r:embed="rId4"/>
            <a:stretch>
              <a:fillRect/>
            </a:stretch>
          </p:blipFill>
          <p:spPr>
            <a:xfrm>
              <a:off x="3147" y="985"/>
              <a:ext cx="3147" cy="29"/>
            </a:xfrm>
            <a:prstGeom prst="rect">
              <a:avLst/>
            </a:prstGeom>
            <a:noFill/>
            <a:ln w="9525">
              <a:noFill/>
            </a:ln>
          </p:spPr>
        </p:pic>
      </p:gr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latin typeface="Times New Roman" panose="02020603050405020304" pitchFamily="18" charset="0"/>
                <a:cs typeface="Times New Roman" panose="02020603050405020304" pitchFamily="18" charset="0"/>
              </a:rPr>
              <a:t>Tense (Result)</a:t>
            </a:r>
            <a:endParaRPr lang="zh-CN" altLang="en-US" dirty="0">
              <a:latin typeface="Times New Roman" panose="02020603050405020304" pitchFamily="18" charset="0"/>
              <a:cs typeface="Times New Roman" panose="02020603050405020304" pitchFamily="18" charset="0"/>
            </a:endParaRPr>
          </a:p>
        </p:txBody>
      </p:sp>
      <p:sp>
        <p:nvSpPr>
          <p:cNvPr id="3" name="内容占位符 2"/>
          <p:cNvSpPr>
            <a:spLocks noGrp="1"/>
          </p:cNvSpPr>
          <p:nvPr>
            <p:ph idx="1"/>
          </p:nvPr>
        </p:nvSpPr>
        <p:spPr/>
        <p:txBody>
          <a:bodyPr>
            <a:normAutofit/>
          </a:bodyPr>
          <a:lstStyle/>
          <a:p>
            <a:pPr marL="0" indent="0" algn="just">
              <a:buNone/>
            </a:pPr>
            <a:r>
              <a:rPr lang="en-US" altLang="zh-CN" b="1" dirty="0">
                <a:latin typeface="Times New Roman" panose="02020603050405020304" pitchFamily="18" charset="0"/>
                <a:cs typeface="Times New Roman" panose="02020603050405020304" pitchFamily="18" charset="0"/>
                <a:sym typeface="+mn-ea"/>
              </a:rPr>
              <a:t>Reporting a negative/positive result</a:t>
            </a:r>
            <a:endParaRPr lang="en-US" altLang="zh-CN" b="1" dirty="0">
              <a:latin typeface="Times New Roman" panose="02020603050405020304" pitchFamily="18" charset="0"/>
              <a:cs typeface="Times New Roman" panose="02020603050405020304" pitchFamily="18" charset="0"/>
            </a:endParaRPr>
          </a:p>
          <a:p>
            <a:pPr algn="just"/>
            <a:r>
              <a:rPr lang="en-US" altLang="zh-CN" dirty="0">
                <a:latin typeface="Times New Roman" panose="02020603050405020304" pitchFamily="18" charset="0"/>
                <a:cs typeface="Times New Roman" panose="02020603050405020304" pitchFamily="18" charset="0"/>
              </a:rPr>
              <a:t>Strong evidence of X </a:t>
            </a:r>
            <a:r>
              <a:rPr lang="en-US" altLang="zh-CN" dirty="0">
                <a:solidFill>
                  <a:srgbClr val="FF0000"/>
                </a:solidFill>
                <a:latin typeface="Times New Roman" panose="02020603050405020304" pitchFamily="18" charset="0"/>
                <a:cs typeface="Times New Roman" panose="02020603050405020304" pitchFamily="18" charset="0"/>
              </a:rPr>
              <a:t>was</a:t>
            </a:r>
            <a:r>
              <a:rPr lang="en-US" altLang="zh-CN" dirty="0">
                <a:latin typeface="Times New Roman" panose="02020603050405020304" pitchFamily="18" charset="0"/>
                <a:cs typeface="Times New Roman" panose="02020603050405020304" pitchFamily="18" charset="0"/>
              </a:rPr>
              <a:t> found when ...</a:t>
            </a:r>
            <a:endParaRPr lang="en-US" altLang="zh-CN" dirty="0">
              <a:latin typeface="Times New Roman" panose="02020603050405020304" pitchFamily="18" charset="0"/>
              <a:cs typeface="Times New Roman" panose="02020603050405020304" pitchFamily="18" charset="0"/>
            </a:endParaRPr>
          </a:p>
          <a:p>
            <a:pPr algn="just"/>
            <a:endParaRPr lang="en-US" altLang="zh-CN" b="1" dirty="0">
              <a:latin typeface="Times New Roman" panose="02020603050405020304" pitchFamily="18" charset="0"/>
              <a:cs typeface="Times New Roman" panose="02020603050405020304" pitchFamily="18" charset="0"/>
            </a:endParaRPr>
          </a:p>
          <a:p>
            <a:pPr marL="0" indent="0" algn="just">
              <a:buNone/>
            </a:pPr>
            <a:r>
              <a:rPr lang="en-US" altLang="zh-CN" b="1" dirty="0">
                <a:latin typeface="Times New Roman" panose="02020603050405020304" pitchFamily="18" charset="0"/>
                <a:cs typeface="Times New Roman" panose="02020603050405020304" pitchFamily="18" charset="0"/>
              </a:rPr>
              <a:t>Summarizing the results</a:t>
            </a:r>
            <a:endParaRPr lang="en-US" altLang="zh-CN" b="1" dirty="0">
              <a:latin typeface="Times New Roman" panose="02020603050405020304" pitchFamily="18" charset="0"/>
              <a:cs typeface="Times New Roman" panose="02020603050405020304" pitchFamily="18" charset="0"/>
            </a:endParaRPr>
          </a:p>
          <a:p>
            <a:pPr algn="just"/>
            <a:r>
              <a:rPr lang="en-US" altLang="zh-CN" dirty="0">
                <a:latin typeface="Times New Roman" panose="02020603050405020304" pitchFamily="18" charset="0"/>
                <a:cs typeface="Times New Roman" panose="02020603050405020304" pitchFamily="18" charset="0"/>
              </a:rPr>
              <a:t>Overall, these results </a:t>
            </a:r>
            <a:r>
              <a:rPr lang="en-US" altLang="zh-CN" dirty="0">
                <a:solidFill>
                  <a:srgbClr val="FF0000"/>
                </a:solidFill>
                <a:latin typeface="Times New Roman" panose="02020603050405020304" pitchFamily="18" charset="0"/>
                <a:cs typeface="Times New Roman" panose="02020603050405020304" pitchFamily="18" charset="0"/>
              </a:rPr>
              <a:t>indicate</a:t>
            </a:r>
            <a:r>
              <a:rPr lang="en-US" altLang="zh-CN" dirty="0">
                <a:latin typeface="Times New Roman" panose="02020603050405020304" pitchFamily="18" charset="0"/>
                <a:cs typeface="Times New Roman" panose="02020603050405020304" pitchFamily="18" charset="0"/>
              </a:rPr>
              <a:t> that ...</a:t>
            </a:r>
            <a:endParaRPr lang="en-US" altLang="zh-CN" dirty="0">
              <a:latin typeface="Times New Roman" panose="02020603050405020304" pitchFamily="18" charset="0"/>
              <a:cs typeface="Times New Roman" panose="02020603050405020304" pitchFamily="18" charset="0"/>
            </a:endParaRPr>
          </a:p>
          <a:p>
            <a:pPr algn="just"/>
            <a:endParaRPr lang="zh-CN" altLang="en-US" dirty="0">
              <a:latin typeface="Times New Roman" panose="02020603050405020304" pitchFamily="18" charset="0"/>
              <a:cs typeface="Times New Roman" panose="02020603050405020304" pitchFamily="18" charset="0"/>
            </a:endParaRPr>
          </a:p>
        </p:txBody>
      </p:sp>
      <p:sp>
        <p:nvSpPr>
          <p:cNvPr id="4" name="灯片编号占位符 3"/>
          <p:cNvSpPr>
            <a:spLocks noGrp="1"/>
          </p:cNvSpPr>
          <p:nvPr>
            <p:ph type="sldNum" sz="quarter" idx="12"/>
          </p:nvPr>
        </p:nvSpPr>
        <p:spPr/>
        <p:txBody>
          <a:bodyPr/>
          <a:lstStyle/>
          <a:p>
            <a:fld id="{04CF5F1E-8A68-4E27-9A5E-D196D58037A6}" type="slidenum">
              <a:rPr lang="zh-CN" altLang="en-US" smtClean="0">
                <a:solidFill>
                  <a:prstClr val="black">
                    <a:tint val="75000"/>
                  </a:prstClr>
                </a:solidFill>
              </a:rPr>
            </a:fld>
            <a:endParaRPr lang="zh-CN" altLang="en-US">
              <a:solidFill>
                <a:prstClr val="black">
                  <a:tint val="75000"/>
                </a:prstClr>
              </a:solidFill>
            </a:endParaRPr>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1"/>
              </p:custDataLst>
            </p:nvPr>
          </p:nvPicPr>
          <p:blipFill>
            <a:blip r:embed="rId2"/>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3"/>
              </p:custDataLst>
            </p:nvPr>
          </p:nvPicPr>
          <p:blipFill>
            <a:blip r:embed="rId4"/>
            <a:stretch>
              <a:fillRect/>
            </a:stretch>
          </p:blipFill>
          <p:spPr>
            <a:xfrm>
              <a:off x="3147" y="985"/>
              <a:ext cx="3147" cy="29"/>
            </a:xfrm>
            <a:prstGeom prst="rect">
              <a:avLst/>
            </a:prstGeom>
            <a:noFill/>
            <a:ln w="9525">
              <a:noFill/>
            </a:ln>
          </p:spPr>
        </p:pic>
      </p:gr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latin typeface="Times New Roman" panose="02020603050405020304" pitchFamily="18" charset="0"/>
                <a:cs typeface="Times New Roman" panose="02020603050405020304" pitchFamily="18" charset="0"/>
              </a:rPr>
              <a:t>Tense (Result)</a:t>
            </a:r>
            <a:endParaRPr lang="zh-CN" altLang="en-US" dirty="0">
              <a:latin typeface="Times New Roman" panose="02020603050405020304" pitchFamily="18" charset="0"/>
              <a:cs typeface="Times New Roman" panose="02020603050405020304" pitchFamily="18" charset="0"/>
            </a:endParaRPr>
          </a:p>
        </p:txBody>
      </p:sp>
      <p:sp>
        <p:nvSpPr>
          <p:cNvPr id="3" name="内容占位符 2"/>
          <p:cNvSpPr>
            <a:spLocks noGrp="1"/>
          </p:cNvSpPr>
          <p:nvPr>
            <p:ph idx="1"/>
          </p:nvPr>
        </p:nvSpPr>
        <p:spPr/>
        <p:txBody>
          <a:bodyPr>
            <a:normAutofit fontScale="92500" lnSpcReduction="10000"/>
          </a:bodyPr>
          <a:lstStyle/>
          <a:p>
            <a:pPr algn="just"/>
            <a:r>
              <a:rPr lang="en-US" altLang="zh-CN" dirty="0" smtClean="0">
                <a:latin typeface="Times New Roman" panose="02020603050405020304" pitchFamily="18" charset="0"/>
                <a:cs typeface="Times New Roman" panose="02020603050405020304" pitchFamily="18" charset="0"/>
              </a:rPr>
              <a:t>The result shows that the predicted CO2 concentration </a:t>
            </a:r>
            <a:r>
              <a:rPr lang="en-US" altLang="zh-CN" dirty="0" smtClean="0">
                <a:solidFill>
                  <a:srgbClr val="FF0000"/>
                </a:solidFill>
                <a:latin typeface="Times New Roman" panose="02020603050405020304" pitchFamily="18" charset="0"/>
                <a:cs typeface="Times New Roman" panose="02020603050405020304" pitchFamily="18" charset="0"/>
              </a:rPr>
              <a:t>increased</a:t>
            </a:r>
            <a:r>
              <a:rPr lang="en-US" altLang="zh-CN" dirty="0" smtClean="0">
                <a:latin typeface="Times New Roman" panose="02020603050405020304" pitchFamily="18" charset="0"/>
                <a:cs typeface="Times New Roman" panose="02020603050405020304" pitchFamily="18" charset="0"/>
              </a:rPr>
              <a:t> sharply after 8 am before reaching a plateau approximately 1pm, and </a:t>
            </a:r>
            <a:r>
              <a:rPr lang="en-US" altLang="zh-CN" dirty="0" smtClean="0">
                <a:solidFill>
                  <a:srgbClr val="FF0000"/>
                </a:solidFill>
                <a:latin typeface="Times New Roman" panose="02020603050405020304" pitchFamily="18" charset="0"/>
                <a:cs typeface="Times New Roman" panose="02020603050405020304" pitchFamily="18" charset="0"/>
              </a:rPr>
              <a:t>decreased</a:t>
            </a:r>
            <a:r>
              <a:rPr lang="en-US" altLang="zh-CN" dirty="0" smtClean="0">
                <a:latin typeface="Times New Roman" panose="02020603050405020304" pitchFamily="18" charset="0"/>
                <a:cs typeface="Times New Roman" panose="02020603050405020304" pitchFamily="18" charset="0"/>
              </a:rPr>
              <a:t> steeply after 6pm.</a:t>
            </a:r>
            <a:endParaRPr lang="en-US" altLang="zh-CN" dirty="0" smtClean="0">
              <a:latin typeface="Times New Roman" panose="02020603050405020304" pitchFamily="18" charset="0"/>
              <a:cs typeface="Times New Roman" panose="02020603050405020304" pitchFamily="18" charset="0"/>
            </a:endParaRPr>
          </a:p>
          <a:p>
            <a:pPr algn="just"/>
            <a:endParaRPr lang="en-US" altLang="zh-CN" dirty="0">
              <a:latin typeface="Times New Roman" panose="02020603050405020304" pitchFamily="18" charset="0"/>
              <a:cs typeface="Times New Roman" panose="02020603050405020304" pitchFamily="18" charset="0"/>
            </a:endParaRPr>
          </a:p>
          <a:p>
            <a:pPr algn="just"/>
            <a:r>
              <a:rPr lang="en-US" altLang="zh-CN" dirty="0" smtClean="0">
                <a:latin typeface="Times New Roman" panose="02020603050405020304" pitchFamily="18" charset="0"/>
                <a:cs typeface="Times New Roman" panose="02020603050405020304" pitchFamily="18" charset="0"/>
              </a:rPr>
              <a:t>The result shows that regional population growth of </a:t>
            </a:r>
            <a:r>
              <a:rPr lang="en-US" altLang="zh-CN" dirty="0" err="1" smtClean="0">
                <a:latin typeface="Times New Roman" panose="02020603050405020304" pitchFamily="18" charset="0"/>
                <a:cs typeface="Times New Roman" panose="02020603050405020304" pitchFamily="18" charset="0"/>
              </a:rPr>
              <a:t>Adelie</a:t>
            </a:r>
            <a:r>
              <a:rPr lang="en-US" altLang="zh-CN" dirty="0" smtClean="0">
                <a:latin typeface="Times New Roman" panose="02020603050405020304" pitchFamily="18" charset="0"/>
                <a:cs typeface="Times New Roman" panose="02020603050405020304" pitchFamily="18" charset="0"/>
              </a:rPr>
              <a:t> Penguins </a:t>
            </a:r>
            <a:r>
              <a:rPr lang="en-US" altLang="zh-CN" dirty="0" smtClean="0">
                <a:solidFill>
                  <a:srgbClr val="FF0000"/>
                </a:solidFill>
                <a:latin typeface="Times New Roman" panose="02020603050405020304" pitchFamily="18" charset="0"/>
                <a:cs typeface="Times New Roman" panose="02020603050405020304" pitchFamily="18" charset="0"/>
              </a:rPr>
              <a:t>was</a:t>
            </a:r>
            <a:r>
              <a:rPr lang="en-US" altLang="zh-CN" dirty="0" smtClean="0">
                <a:latin typeface="Times New Roman" panose="02020603050405020304" pitchFamily="18" charset="0"/>
                <a:cs typeface="Times New Roman" panose="02020603050405020304" pitchFamily="18" charset="0"/>
              </a:rPr>
              <a:t> significantly correlated with three covariates with a five-year time lag. As air temperature and sea-ice cover in the winter foraging regions </a:t>
            </a:r>
            <a:r>
              <a:rPr lang="en-US" altLang="zh-CN" dirty="0" smtClean="0">
                <a:solidFill>
                  <a:srgbClr val="FF0000"/>
                </a:solidFill>
                <a:latin typeface="Times New Roman" panose="02020603050405020304" pitchFamily="18" charset="0"/>
                <a:cs typeface="Times New Roman" panose="02020603050405020304" pitchFamily="18" charset="0"/>
              </a:rPr>
              <a:t>are</a:t>
            </a:r>
            <a:r>
              <a:rPr lang="en-US" altLang="zh-CN" dirty="0" smtClean="0">
                <a:latin typeface="Times New Roman" panose="02020603050405020304" pitchFamily="18" charset="0"/>
                <a:cs typeface="Times New Roman" panose="02020603050405020304" pitchFamily="18" charset="0"/>
              </a:rPr>
              <a:t> themselves significantly correlated, the latter two associations </a:t>
            </a:r>
            <a:r>
              <a:rPr lang="en-US" altLang="zh-CN" dirty="0" smtClean="0">
                <a:solidFill>
                  <a:srgbClr val="FF0000"/>
                </a:solidFill>
                <a:latin typeface="Times New Roman" panose="02020603050405020304" pitchFamily="18" charset="0"/>
                <a:cs typeface="Times New Roman" panose="02020603050405020304" pitchFamily="18" charset="0"/>
              </a:rPr>
              <a:t>may</a:t>
            </a:r>
            <a:r>
              <a:rPr lang="en-US" altLang="zh-CN" dirty="0" smtClean="0">
                <a:latin typeface="Times New Roman" panose="02020603050405020304" pitchFamily="18" charset="0"/>
                <a:cs typeface="Times New Roman" panose="02020603050405020304" pitchFamily="18" charset="0"/>
              </a:rPr>
              <a:t> reflect a response to the same environmental process or linkage.</a:t>
            </a:r>
            <a:endParaRPr lang="zh-CN" altLang="en-US" dirty="0">
              <a:latin typeface="Times New Roman" panose="02020603050405020304" pitchFamily="18" charset="0"/>
              <a:cs typeface="Times New Roman" panose="02020603050405020304" pitchFamily="18" charset="0"/>
            </a:endParaRPr>
          </a:p>
        </p:txBody>
      </p:sp>
      <p:sp>
        <p:nvSpPr>
          <p:cNvPr id="4" name="灯片编号占位符 3"/>
          <p:cNvSpPr>
            <a:spLocks noGrp="1"/>
          </p:cNvSpPr>
          <p:nvPr>
            <p:ph type="sldNum" sz="quarter" idx="12"/>
          </p:nvPr>
        </p:nvSpPr>
        <p:spPr/>
        <p:txBody>
          <a:bodyPr/>
          <a:lstStyle/>
          <a:p>
            <a:fld id="{04CF5F1E-8A68-4E27-9A5E-D196D58037A6}" type="slidenum">
              <a:rPr lang="zh-CN" altLang="en-US" smtClean="0">
                <a:solidFill>
                  <a:prstClr val="black">
                    <a:tint val="75000"/>
                  </a:prstClr>
                </a:solidFill>
              </a:rPr>
            </a:fld>
            <a:endParaRPr lang="zh-CN" altLang="en-US">
              <a:solidFill>
                <a:prstClr val="black">
                  <a:tint val="75000"/>
                </a:prstClr>
              </a:solidFill>
            </a:endParaRPr>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1"/>
              </p:custDataLst>
            </p:nvPr>
          </p:nvPicPr>
          <p:blipFill>
            <a:blip r:embed="rId2"/>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3"/>
              </p:custDataLst>
            </p:nvPr>
          </p:nvPicPr>
          <p:blipFill>
            <a:blip r:embed="rId4"/>
            <a:stretch>
              <a:fillRect/>
            </a:stretch>
          </p:blipFill>
          <p:spPr>
            <a:xfrm>
              <a:off x="3147" y="985"/>
              <a:ext cx="3147" cy="29"/>
            </a:xfrm>
            <a:prstGeom prst="rect">
              <a:avLst/>
            </a:prstGeom>
            <a:noFill/>
            <a:ln w="9525">
              <a:noFill/>
            </a:ln>
          </p:spPr>
        </p:pic>
      </p:gr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latin typeface="Times New Roman" panose="02020603050405020304" pitchFamily="18" charset="0"/>
                <a:cs typeface="Times New Roman" panose="02020603050405020304" pitchFamily="18" charset="0"/>
              </a:rPr>
              <a:t>Tense (Discussion)</a:t>
            </a:r>
            <a:endParaRPr lang="zh-CN" altLang="en-US" dirty="0">
              <a:latin typeface="Times New Roman" panose="02020603050405020304" pitchFamily="18" charset="0"/>
              <a:cs typeface="Times New Roman" panose="02020603050405020304" pitchFamily="18" charset="0"/>
            </a:endParaRPr>
          </a:p>
        </p:txBody>
      </p:sp>
      <p:sp>
        <p:nvSpPr>
          <p:cNvPr id="3" name="内容占位符 2"/>
          <p:cNvSpPr>
            <a:spLocks noGrp="1"/>
          </p:cNvSpPr>
          <p:nvPr>
            <p:ph idx="1"/>
          </p:nvPr>
        </p:nvSpPr>
        <p:spPr>
          <a:xfrm>
            <a:off x="609600" y="1600200"/>
            <a:ext cx="11490960" cy="4526280"/>
          </a:xfrm>
        </p:spPr>
        <p:txBody>
          <a:bodyPr>
            <a:normAutofit lnSpcReduction="10000"/>
          </a:bodyPr>
          <a:lstStyle/>
          <a:p>
            <a:r>
              <a:rPr lang="en-US" altLang="zh-CN" dirty="0" smtClean="0">
                <a:latin typeface="Times New Roman" panose="02020603050405020304" pitchFamily="18" charset="0"/>
                <a:cs typeface="Times New Roman" panose="02020603050405020304" pitchFamily="18" charset="0"/>
              </a:rPr>
              <a:t>Main elements of the “discussion” section in a paper:</a:t>
            </a:r>
            <a:endParaRPr lang="en-US" altLang="zh-CN" dirty="0" smtClean="0">
              <a:latin typeface="Times New Roman" panose="02020603050405020304" pitchFamily="18" charset="0"/>
              <a:cs typeface="Times New Roman" panose="02020603050405020304" pitchFamily="18" charset="0"/>
            </a:endParaRPr>
          </a:p>
          <a:p>
            <a:endParaRPr lang="en-US" altLang="zh-CN" dirty="0">
              <a:latin typeface="Times New Roman" panose="02020603050405020304" pitchFamily="18" charset="0"/>
              <a:cs typeface="Times New Roman" panose="02020603050405020304" pitchFamily="18" charset="0"/>
            </a:endParaRPr>
          </a:p>
          <a:p>
            <a:r>
              <a:rPr lang="en-US" altLang="zh-CN" dirty="0" smtClean="0">
                <a:solidFill>
                  <a:srgbClr val="FF0000"/>
                </a:solidFill>
                <a:latin typeface="Times New Roman" panose="02020603050405020304" pitchFamily="18" charset="0"/>
                <a:cs typeface="Times New Roman" panose="02020603050405020304" pitchFamily="18" charset="0"/>
              </a:rPr>
              <a:t>1. Brief review:</a:t>
            </a:r>
            <a:r>
              <a:rPr lang="en-US" altLang="zh-CN" dirty="0" smtClean="0">
                <a:latin typeface="Times New Roman" panose="02020603050405020304" pitchFamily="18" charset="0"/>
                <a:cs typeface="Times New Roman" panose="02020603050405020304" pitchFamily="18" charset="0"/>
              </a:rPr>
              <a:t> restating purposes/hypotheses, and providing a short summary of important findings</a:t>
            </a:r>
            <a:endParaRPr lang="en-US" altLang="zh-CN" dirty="0">
              <a:latin typeface="Times New Roman" panose="02020603050405020304" pitchFamily="18" charset="0"/>
              <a:cs typeface="Times New Roman" panose="02020603050405020304" pitchFamily="18" charset="0"/>
            </a:endParaRPr>
          </a:p>
          <a:p>
            <a:r>
              <a:rPr lang="en-US" altLang="zh-CN" dirty="0" smtClean="0">
                <a:solidFill>
                  <a:srgbClr val="FF0000"/>
                </a:solidFill>
                <a:latin typeface="Times New Roman" panose="02020603050405020304" pitchFamily="18" charset="0"/>
                <a:cs typeface="Times New Roman" panose="02020603050405020304" pitchFamily="18" charset="0"/>
              </a:rPr>
              <a:t>2. Comparison: </a:t>
            </a:r>
            <a:r>
              <a:rPr lang="en-US" altLang="zh-CN" dirty="0" smtClean="0">
                <a:latin typeface="Times New Roman" panose="02020603050405020304" pitchFamily="18" charset="0"/>
                <a:cs typeface="Times New Roman" panose="02020603050405020304" pitchFamily="18" charset="0"/>
              </a:rPr>
              <a:t>discuss each finding in the context of the literature</a:t>
            </a:r>
            <a:endParaRPr lang="en-US" altLang="zh-CN" dirty="0" smtClean="0">
              <a:latin typeface="Times New Roman" panose="02020603050405020304" pitchFamily="18" charset="0"/>
              <a:cs typeface="Times New Roman" panose="02020603050405020304" pitchFamily="18" charset="0"/>
            </a:endParaRPr>
          </a:p>
          <a:p>
            <a:r>
              <a:rPr lang="en-US" altLang="zh-CN" dirty="0" smtClean="0">
                <a:solidFill>
                  <a:srgbClr val="FF0000"/>
                </a:solidFill>
                <a:latin typeface="Times New Roman" panose="02020603050405020304" pitchFamily="18" charset="0"/>
                <a:cs typeface="Times New Roman" panose="02020603050405020304" pitchFamily="18" charset="0"/>
              </a:rPr>
              <a:t>3. Explanation/Conclusion: </a:t>
            </a:r>
            <a:r>
              <a:rPr lang="en-US" altLang="zh-CN" dirty="0" smtClean="0">
                <a:latin typeface="Times New Roman" panose="02020603050405020304" pitchFamily="18" charset="0"/>
                <a:cs typeface="Times New Roman" panose="02020603050405020304" pitchFamily="18" charset="0"/>
              </a:rPr>
              <a:t>providing explanations and a broader perspective</a:t>
            </a:r>
            <a:endParaRPr lang="zh-CN" altLang="en-US" dirty="0">
              <a:latin typeface="Times New Roman" panose="02020603050405020304" pitchFamily="18" charset="0"/>
              <a:cs typeface="Times New Roman" panose="02020603050405020304" pitchFamily="18" charset="0"/>
            </a:endParaRPr>
          </a:p>
        </p:txBody>
      </p:sp>
      <p:sp>
        <p:nvSpPr>
          <p:cNvPr id="4" name="灯片编号占位符 3"/>
          <p:cNvSpPr>
            <a:spLocks noGrp="1"/>
          </p:cNvSpPr>
          <p:nvPr>
            <p:ph type="sldNum" sz="quarter" idx="12"/>
          </p:nvPr>
        </p:nvSpPr>
        <p:spPr/>
        <p:txBody>
          <a:bodyPr/>
          <a:lstStyle/>
          <a:p>
            <a:fld id="{04CF5F1E-8A68-4E27-9A5E-D196D58037A6}" type="slidenum">
              <a:rPr lang="zh-CN" altLang="en-US" smtClean="0">
                <a:solidFill>
                  <a:prstClr val="black">
                    <a:tint val="75000"/>
                  </a:prstClr>
                </a:solidFill>
              </a:rPr>
            </a:fld>
            <a:endParaRPr lang="zh-CN" altLang="en-US">
              <a:solidFill>
                <a:prstClr val="black">
                  <a:tint val="75000"/>
                </a:prstClr>
              </a:solidFill>
            </a:endParaRPr>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1"/>
              </p:custDataLst>
            </p:nvPr>
          </p:nvPicPr>
          <p:blipFill>
            <a:blip r:embed="rId2"/>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3"/>
              </p:custDataLst>
            </p:nvPr>
          </p:nvPicPr>
          <p:blipFill>
            <a:blip r:embed="rId4"/>
            <a:stretch>
              <a:fillRect/>
            </a:stretch>
          </p:blipFill>
          <p:spPr>
            <a:xfrm>
              <a:off x="3147" y="985"/>
              <a:ext cx="3147" cy="29"/>
            </a:xfrm>
            <a:prstGeom prst="rect">
              <a:avLst/>
            </a:prstGeom>
            <a:noFill/>
            <a:ln w="9525">
              <a:noFill/>
            </a:ln>
          </p:spPr>
        </p:pic>
      </p:gr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latin typeface="Times New Roman" panose="02020603050405020304" pitchFamily="18" charset="0"/>
                <a:cs typeface="Times New Roman" panose="02020603050405020304" pitchFamily="18" charset="0"/>
              </a:rPr>
              <a:t>Tense (Discussion)</a:t>
            </a:r>
            <a:endParaRPr lang="zh-CN" altLang="en-US" dirty="0">
              <a:latin typeface="Times New Roman" panose="02020603050405020304" pitchFamily="18" charset="0"/>
              <a:cs typeface="Times New Roman" panose="02020603050405020304" pitchFamily="18" charset="0"/>
            </a:endParaRPr>
          </a:p>
        </p:txBody>
      </p:sp>
      <p:sp>
        <p:nvSpPr>
          <p:cNvPr id="3" name="内容占位符 2"/>
          <p:cNvSpPr>
            <a:spLocks noGrp="1"/>
          </p:cNvSpPr>
          <p:nvPr>
            <p:ph idx="1"/>
          </p:nvPr>
        </p:nvSpPr>
        <p:spPr>
          <a:xfrm>
            <a:off x="609600" y="1600200"/>
            <a:ext cx="11199495" cy="4699635"/>
          </a:xfrm>
        </p:spPr>
        <p:txBody>
          <a:bodyPr>
            <a:normAutofit lnSpcReduction="10000"/>
          </a:bodyPr>
          <a:lstStyle/>
          <a:p>
            <a:pPr marL="0" indent="0">
              <a:buNone/>
            </a:pPr>
            <a:r>
              <a:rPr lang="en-US" altLang="zh-CN" b="1" dirty="0" smtClean="0">
                <a:latin typeface="Times New Roman" panose="02020603050405020304" pitchFamily="18" charset="0"/>
                <a:cs typeface="Times New Roman" panose="02020603050405020304" pitchFamily="18" charset="0"/>
              </a:rPr>
              <a:t>Brief review</a:t>
            </a:r>
            <a:endParaRPr lang="en-US" altLang="zh-CN" b="1" dirty="0" smtClean="0">
              <a:latin typeface="Times New Roman" panose="02020603050405020304" pitchFamily="18" charset="0"/>
              <a:cs typeface="Times New Roman" panose="02020603050405020304" pitchFamily="18" charset="0"/>
            </a:endParaRPr>
          </a:p>
          <a:p>
            <a:r>
              <a:rPr lang="en-US" altLang="zh-CN" dirty="0" smtClean="0">
                <a:latin typeface="Times New Roman" panose="02020603050405020304" pitchFamily="18" charset="0"/>
                <a:cs typeface="Times New Roman" panose="02020603050405020304" pitchFamily="18" charset="0"/>
              </a:rPr>
              <a:t>This experiment </a:t>
            </a:r>
            <a:r>
              <a:rPr lang="en-US" altLang="zh-CN" dirty="0" smtClean="0">
                <a:solidFill>
                  <a:srgbClr val="FF0000"/>
                </a:solidFill>
                <a:latin typeface="Times New Roman" panose="02020603050405020304" pitchFamily="18" charset="0"/>
                <a:cs typeface="Times New Roman" panose="02020603050405020304" pitchFamily="18" charset="0"/>
              </a:rPr>
              <a:t>did</a:t>
            </a:r>
            <a:r>
              <a:rPr lang="en-US" altLang="zh-CN" dirty="0" smtClean="0">
                <a:latin typeface="Times New Roman" panose="02020603050405020304" pitchFamily="18" charset="0"/>
                <a:cs typeface="Times New Roman" panose="02020603050405020304" pitchFamily="18" charset="0"/>
              </a:rPr>
              <a:t> not detect any evidence for ...</a:t>
            </a:r>
            <a:endParaRPr lang="en-US" altLang="zh-CN" dirty="0" smtClean="0">
              <a:latin typeface="Times New Roman" panose="02020603050405020304" pitchFamily="18" charset="0"/>
              <a:cs typeface="Times New Roman" panose="02020603050405020304" pitchFamily="18" charset="0"/>
            </a:endParaRPr>
          </a:p>
          <a:p>
            <a:pPr marL="0" indent="0">
              <a:buNone/>
            </a:pPr>
            <a:r>
              <a:rPr lang="en-US" altLang="zh-CN" b="1" dirty="0" smtClean="0">
                <a:latin typeface="Times New Roman" panose="02020603050405020304" pitchFamily="18" charset="0"/>
                <a:cs typeface="Times New Roman" panose="02020603050405020304" pitchFamily="18" charset="0"/>
              </a:rPr>
              <a:t>Comparison</a:t>
            </a:r>
            <a:endParaRPr lang="en-US" altLang="zh-CN" b="1" dirty="0" smtClean="0">
              <a:latin typeface="Times New Roman" panose="02020603050405020304" pitchFamily="18" charset="0"/>
              <a:cs typeface="Times New Roman" panose="02020603050405020304" pitchFamily="18" charset="0"/>
            </a:endParaRPr>
          </a:p>
          <a:p>
            <a:r>
              <a:rPr lang="en-US" altLang="zh-CN" dirty="0" smtClean="0">
                <a:latin typeface="Times New Roman" panose="02020603050405020304" pitchFamily="18" charset="0"/>
                <a:cs typeface="Times New Roman" panose="02020603050405020304" pitchFamily="18" charset="0"/>
              </a:rPr>
              <a:t>This outcome </a:t>
            </a:r>
            <a:r>
              <a:rPr lang="en-US" altLang="zh-CN" dirty="0" smtClean="0">
                <a:solidFill>
                  <a:srgbClr val="FF0000"/>
                </a:solidFill>
                <a:latin typeface="Times New Roman" panose="02020603050405020304" pitchFamily="18" charset="0"/>
                <a:cs typeface="Times New Roman" panose="02020603050405020304" pitchFamily="18" charset="0"/>
              </a:rPr>
              <a:t>is </a:t>
            </a:r>
            <a:r>
              <a:rPr lang="en-US" altLang="zh-CN" dirty="0" smtClean="0">
                <a:latin typeface="Times New Roman" panose="02020603050405020304" pitchFamily="18" charset="0"/>
                <a:cs typeface="Times New Roman" panose="02020603050405020304" pitchFamily="18" charset="0"/>
              </a:rPr>
              <a:t>consistent with / contrary to that of previous literature …</a:t>
            </a:r>
            <a:endParaRPr lang="en-US" altLang="zh-CN" dirty="0" smtClean="0">
              <a:latin typeface="Times New Roman" panose="02020603050405020304" pitchFamily="18" charset="0"/>
              <a:cs typeface="Times New Roman" panose="02020603050405020304" pitchFamily="18" charset="0"/>
            </a:endParaRPr>
          </a:p>
          <a:p>
            <a:r>
              <a:rPr lang="en-US" altLang="zh-CN" dirty="0" smtClean="0">
                <a:latin typeface="Times New Roman" panose="02020603050405020304" pitchFamily="18" charset="0"/>
                <a:cs typeface="Times New Roman" panose="02020603050405020304" pitchFamily="18" charset="0"/>
              </a:rPr>
              <a:t>Comparison of the findings with those of other studies </a:t>
            </a:r>
            <a:r>
              <a:rPr lang="en-US" altLang="zh-CN" dirty="0" smtClean="0">
                <a:solidFill>
                  <a:srgbClr val="FF0000"/>
                </a:solidFill>
                <a:latin typeface="Times New Roman" panose="02020603050405020304" pitchFamily="18" charset="0"/>
                <a:cs typeface="Times New Roman" panose="02020603050405020304" pitchFamily="18" charset="0"/>
              </a:rPr>
              <a:t>confirms</a:t>
            </a:r>
            <a:r>
              <a:rPr lang="en-US" altLang="zh-CN" dirty="0" smtClean="0">
                <a:latin typeface="Times New Roman" panose="02020603050405020304" pitchFamily="18" charset="0"/>
                <a:cs typeface="Times New Roman" panose="02020603050405020304" pitchFamily="18" charset="0"/>
              </a:rPr>
              <a:t> …</a:t>
            </a:r>
            <a:endParaRPr lang="en-US" altLang="zh-CN" dirty="0" smtClean="0">
              <a:latin typeface="Times New Roman" panose="02020603050405020304" pitchFamily="18" charset="0"/>
              <a:cs typeface="Times New Roman" panose="02020603050405020304" pitchFamily="18" charset="0"/>
            </a:endParaRPr>
          </a:p>
          <a:p>
            <a:r>
              <a:rPr lang="en-US" altLang="zh-CN" dirty="0" smtClean="0">
                <a:latin typeface="Times New Roman" panose="02020603050405020304" pitchFamily="18" charset="0"/>
                <a:cs typeface="Times New Roman" panose="02020603050405020304" pitchFamily="18" charset="0"/>
              </a:rPr>
              <a:t>The overall level </a:t>
            </a:r>
            <a:r>
              <a:rPr lang="en-US" altLang="zh-CN" dirty="0" smtClean="0">
                <a:solidFill>
                  <a:srgbClr val="FF0000"/>
                </a:solidFill>
                <a:latin typeface="Times New Roman" panose="02020603050405020304" pitchFamily="18" charset="0"/>
                <a:cs typeface="Times New Roman" panose="02020603050405020304" pitchFamily="18" charset="0"/>
              </a:rPr>
              <a:t>was</a:t>
            </a:r>
            <a:r>
              <a:rPr lang="en-US" altLang="zh-CN" dirty="0" smtClean="0">
                <a:latin typeface="Times New Roman" panose="02020603050405020304" pitchFamily="18" charset="0"/>
                <a:cs typeface="Times New Roman" panose="02020603050405020304" pitchFamily="18" charset="0"/>
              </a:rPr>
              <a:t> found to be 15%, lower than that of previously reported levels.</a:t>
            </a:r>
            <a:endParaRPr lang="en-US" altLang="zh-CN" dirty="0" smtClean="0">
              <a:latin typeface="Times New Roman" panose="02020603050405020304" pitchFamily="18" charset="0"/>
              <a:cs typeface="Times New Roman" panose="02020603050405020304" pitchFamily="18" charset="0"/>
            </a:endParaRPr>
          </a:p>
          <a:p>
            <a:pPr marL="0" indent="0">
              <a:buNone/>
            </a:pPr>
            <a:endParaRPr lang="zh-CN" altLang="en-US" dirty="0">
              <a:latin typeface="Times New Roman" panose="02020603050405020304" pitchFamily="18" charset="0"/>
              <a:cs typeface="Times New Roman" panose="02020603050405020304" pitchFamily="18" charset="0"/>
            </a:endParaRPr>
          </a:p>
        </p:txBody>
      </p:sp>
      <p:sp>
        <p:nvSpPr>
          <p:cNvPr id="4" name="灯片编号占位符 3"/>
          <p:cNvSpPr>
            <a:spLocks noGrp="1"/>
          </p:cNvSpPr>
          <p:nvPr>
            <p:ph type="sldNum" sz="quarter" idx="12"/>
          </p:nvPr>
        </p:nvSpPr>
        <p:spPr/>
        <p:txBody>
          <a:bodyPr/>
          <a:lstStyle/>
          <a:p>
            <a:fld id="{04CF5F1E-8A68-4E27-9A5E-D196D58037A6}" type="slidenum">
              <a:rPr lang="zh-CN" altLang="en-US" smtClean="0">
                <a:solidFill>
                  <a:prstClr val="black">
                    <a:tint val="75000"/>
                  </a:prstClr>
                </a:solidFill>
              </a:rPr>
            </a:fld>
            <a:endParaRPr lang="zh-CN" altLang="en-US">
              <a:solidFill>
                <a:prstClr val="black">
                  <a:tint val="75000"/>
                </a:prstClr>
              </a:solidFill>
            </a:endParaRPr>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1"/>
              </p:custDataLst>
            </p:nvPr>
          </p:nvPicPr>
          <p:blipFill>
            <a:blip r:embed="rId2"/>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3"/>
              </p:custDataLst>
            </p:nvPr>
          </p:nvPicPr>
          <p:blipFill>
            <a:blip r:embed="rId4"/>
            <a:stretch>
              <a:fillRect/>
            </a:stretch>
          </p:blipFill>
          <p:spPr>
            <a:xfrm>
              <a:off x="3147" y="985"/>
              <a:ext cx="3147" cy="29"/>
            </a:xfrm>
            <a:prstGeom prst="rect">
              <a:avLst/>
            </a:prstGeom>
            <a:noFill/>
            <a:ln w="9525">
              <a:noFill/>
            </a:ln>
          </p:spPr>
        </p:pic>
      </p:gr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latin typeface="Times New Roman" panose="02020603050405020304" pitchFamily="18" charset="0"/>
                <a:cs typeface="Times New Roman" panose="02020603050405020304" pitchFamily="18" charset="0"/>
                <a:sym typeface="+mn-ea"/>
              </a:rPr>
              <a:t>Tense (Discussion)</a:t>
            </a:r>
            <a:endParaRPr lang="zh-CN" altLang="en-US" dirty="0">
              <a:latin typeface="Times New Roman" panose="02020603050405020304" pitchFamily="18" charset="0"/>
              <a:cs typeface="Times New Roman" panose="02020603050405020304" pitchFamily="18" charset="0"/>
            </a:endParaRPr>
          </a:p>
        </p:txBody>
      </p:sp>
      <p:sp>
        <p:nvSpPr>
          <p:cNvPr id="3" name="内容占位符 2"/>
          <p:cNvSpPr>
            <a:spLocks noGrp="1"/>
          </p:cNvSpPr>
          <p:nvPr>
            <p:ph idx="1"/>
          </p:nvPr>
        </p:nvSpPr>
        <p:spPr>
          <a:xfrm>
            <a:off x="609600" y="1600200"/>
            <a:ext cx="11199495" cy="4999355"/>
          </a:xfrm>
        </p:spPr>
        <p:txBody>
          <a:bodyPr>
            <a:normAutofit/>
          </a:bodyPr>
          <a:lstStyle/>
          <a:p>
            <a:pPr marL="0" indent="0">
              <a:buNone/>
            </a:pPr>
            <a:r>
              <a:rPr lang="en-US" altLang="zh-CN" b="1" dirty="0" smtClean="0">
                <a:solidFill>
                  <a:schemeClr val="tx1"/>
                </a:solidFill>
                <a:latin typeface="Times New Roman" panose="02020603050405020304" pitchFamily="18" charset="0"/>
                <a:cs typeface="Times New Roman" panose="02020603050405020304" pitchFamily="18" charset="0"/>
              </a:rPr>
              <a:t>Explanation/Conclusion</a:t>
            </a:r>
            <a:endParaRPr lang="en-US" altLang="zh-CN" b="1" dirty="0" smtClean="0">
              <a:solidFill>
                <a:schemeClr val="tx1"/>
              </a:solidFill>
              <a:latin typeface="Times New Roman" panose="02020603050405020304" pitchFamily="18" charset="0"/>
              <a:cs typeface="Times New Roman" panose="02020603050405020304" pitchFamily="18" charset="0"/>
            </a:endParaRPr>
          </a:p>
          <a:p>
            <a:r>
              <a:rPr lang="en-US" altLang="zh-CN" dirty="0" smtClean="0">
                <a:solidFill>
                  <a:schemeClr val="tx1"/>
                </a:solidFill>
                <a:latin typeface="Times New Roman" panose="02020603050405020304" pitchFamily="18" charset="0"/>
                <a:cs typeface="Times New Roman" panose="02020603050405020304" pitchFamily="18" charset="0"/>
              </a:rPr>
              <a:t>These findings suggest that ...</a:t>
            </a:r>
            <a:endParaRPr lang="en-US" altLang="zh-CN" dirty="0" smtClean="0">
              <a:solidFill>
                <a:schemeClr val="tx1"/>
              </a:solidFill>
              <a:latin typeface="Times New Roman" panose="02020603050405020304" pitchFamily="18" charset="0"/>
              <a:cs typeface="Times New Roman" panose="02020603050405020304" pitchFamily="18" charset="0"/>
            </a:endParaRPr>
          </a:p>
          <a:p>
            <a:r>
              <a:rPr lang="en-US" altLang="zh-CN" dirty="0" smtClean="0">
                <a:solidFill>
                  <a:schemeClr val="tx1"/>
                </a:solidFill>
                <a:latin typeface="Times New Roman" panose="02020603050405020304" pitchFamily="18" charset="0"/>
                <a:cs typeface="Times New Roman" panose="02020603050405020304" pitchFamily="18" charset="0"/>
              </a:rPr>
              <a:t>A possible explanation for this </a:t>
            </a:r>
            <a:r>
              <a:rPr lang="en-US" altLang="zh-CN" dirty="0" smtClean="0">
                <a:solidFill>
                  <a:srgbClr val="FF0000"/>
                </a:solidFill>
                <a:latin typeface="Times New Roman" panose="02020603050405020304" pitchFamily="18" charset="0"/>
                <a:cs typeface="Times New Roman" panose="02020603050405020304" pitchFamily="18" charset="0"/>
              </a:rPr>
              <a:t>might be</a:t>
            </a:r>
            <a:r>
              <a:rPr lang="en-US" altLang="zh-CN" dirty="0" smtClean="0">
                <a:solidFill>
                  <a:schemeClr val="tx1"/>
                </a:solidFill>
                <a:latin typeface="Times New Roman" panose="02020603050405020304" pitchFamily="18" charset="0"/>
                <a:cs typeface="Times New Roman" panose="02020603050405020304" pitchFamily="18" charset="0"/>
              </a:rPr>
              <a:t> that ...</a:t>
            </a:r>
            <a:endParaRPr lang="en-US" altLang="zh-CN" dirty="0" smtClean="0">
              <a:solidFill>
                <a:schemeClr val="tx1"/>
              </a:solidFill>
              <a:latin typeface="Times New Roman" panose="02020603050405020304" pitchFamily="18" charset="0"/>
              <a:cs typeface="Times New Roman" panose="02020603050405020304" pitchFamily="18" charset="0"/>
            </a:endParaRPr>
          </a:p>
          <a:p>
            <a:r>
              <a:rPr lang="en-US" altLang="zh-CN" dirty="0" smtClean="0">
                <a:solidFill>
                  <a:schemeClr val="tx1"/>
                </a:solidFill>
                <a:latin typeface="Times New Roman" panose="02020603050405020304" pitchFamily="18" charset="0"/>
                <a:cs typeface="Times New Roman" panose="02020603050405020304" pitchFamily="18" charset="0"/>
              </a:rPr>
              <a:t>Additional uncertainty</a:t>
            </a:r>
            <a:r>
              <a:rPr lang="en-US" altLang="zh-CN" dirty="0" smtClean="0">
                <a:solidFill>
                  <a:srgbClr val="FF0000"/>
                </a:solidFill>
                <a:latin typeface="Times New Roman" panose="02020603050405020304" pitchFamily="18" charset="0"/>
                <a:cs typeface="Times New Roman" panose="02020603050405020304" pitchFamily="18" charset="0"/>
              </a:rPr>
              <a:t> arises </a:t>
            </a:r>
            <a:r>
              <a:rPr lang="en-US" altLang="zh-CN" dirty="0" smtClean="0">
                <a:solidFill>
                  <a:schemeClr val="tx1"/>
                </a:solidFill>
                <a:latin typeface="Times New Roman" panose="02020603050405020304" pitchFamily="18" charset="0"/>
                <a:cs typeface="Times New Roman" panose="02020603050405020304" pitchFamily="18" charset="0"/>
              </a:rPr>
              <a:t>from …</a:t>
            </a:r>
            <a:endParaRPr lang="en-US" altLang="zh-CN" dirty="0" smtClean="0">
              <a:solidFill>
                <a:schemeClr val="tx1"/>
              </a:solidFill>
              <a:latin typeface="Times New Roman" panose="02020603050405020304" pitchFamily="18" charset="0"/>
              <a:cs typeface="Times New Roman" panose="02020603050405020304" pitchFamily="18" charset="0"/>
            </a:endParaRPr>
          </a:p>
          <a:p>
            <a:r>
              <a:rPr lang="en-US" altLang="zh-CN" dirty="0" smtClean="0">
                <a:latin typeface="Times New Roman" panose="02020603050405020304" pitchFamily="18" charset="0"/>
                <a:cs typeface="Times New Roman" panose="02020603050405020304" pitchFamily="18" charset="0"/>
              </a:rPr>
              <a:t>It </a:t>
            </a:r>
            <a:r>
              <a:rPr lang="en-US" altLang="zh-CN" dirty="0" smtClean="0">
                <a:solidFill>
                  <a:srgbClr val="FF0000"/>
                </a:solidFill>
                <a:latin typeface="Times New Roman" panose="02020603050405020304" pitchFamily="18" charset="0"/>
                <a:cs typeface="Times New Roman" panose="02020603050405020304" pitchFamily="18" charset="0"/>
              </a:rPr>
              <a:t>is</a:t>
            </a:r>
            <a:r>
              <a:rPr lang="en-US" altLang="zh-CN" dirty="0" smtClean="0">
                <a:latin typeface="Times New Roman" panose="02020603050405020304" pitchFamily="18" charset="0"/>
                <a:cs typeface="Times New Roman" panose="02020603050405020304" pitchFamily="18" charset="0"/>
              </a:rPr>
              <a:t> therefore likely that such connections exist between ...</a:t>
            </a:r>
            <a:endParaRPr lang="en-US" altLang="zh-CN" dirty="0" smtClean="0">
              <a:latin typeface="Times New Roman" panose="02020603050405020304" pitchFamily="18" charset="0"/>
              <a:cs typeface="Times New Roman" panose="02020603050405020304" pitchFamily="18" charset="0"/>
            </a:endParaRPr>
          </a:p>
          <a:p>
            <a:r>
              <a:rPr lang="en-US" altLang="zh-CN" dirty="0" smtClean="0">
                <a:solidFill>
                  <a:schemeClr val="tx1"/>
                </a:solidFill>
                <a:latin typeface="Times New Roman" panose="02020603050405020304" pitchFamily="18" charset="0"/>
                <a:cs typeface="Times New Roman" panose="02020603050405020304" pitchFamily="18" charset="0"/>
              </a:rPr>
              <a:t>Research questions that </a:t>
            </a:r>
            <a:r>
              <a:rPr lang="en-US" altLang="zh-CN" dirty="0" smtClean="0">
                <a:solidFill>
                  <a:srgbClr val="FF0000"/>
                </a:solidFill>
                <a:latin typeface="Times New Roman" panose="02020603050405020304" pitchFamily="18" charset="0"/>
                <a:cs typeface="Times New Roman" panose="02020603050405020304" pitchFamily="18" charset="0"/>
              </a:rPr>
              <a:t>could be</a:t>
            </a:r>
            <a:r>
              <a:rPr lang="en-US" altLang="zh-CN" dirty="0" smtClean="0">
                <a:solidFill>
                  <a:schemeClr val="tx1"/>
                </a:solidFill>
                <a:latin typeface="Times New Roman" panose="02020603050405020304" pitchFamily="18" charset="0"/>
                <a:cs typeface="Times New Roman" panose="02020603050405020304" pitchFamily="18" charset="0"/>
              </a:rPr>
              <a:t> asked include ...</a:t>
            </a:r>
            <a:endParaRPr lang="zh-CN" altLang="en-US" dirty="0">
              <a:latin typeface="Times New Roman" panose="02020603050405020304" pitchFamily="18" charset="0"/>
              <a:cs typeface="Times New Roman" panose="02020603050405020304" pitchFamily="18" charset="0"/>
            </a:endParaRPr>
          </a:p>
        </p:txBody>
      </p:sp>
      <p:sp>
        <p:nvSpPr>
          <p:cNvPr id="4" name="灯片编号占位符 3"/>
          <p:cNvSpPr>
            <a:spLocks noGrp="1"/>
          </p:cNvSpPr>
          <p:nvPr>
            <p:ph type="sldNum" sz="quarter" idx="12"/>
          </p:nvPr>
        </p:nvSpPr>
        <p:spPr/>
        <p:txBody>
          <a:bodyPr/>
          <a:lstStyle/>
          <a:p>
            <a:fld id="{04CF5F1E-8A68-4E27-9A5E-D196D58037A6}" type="slidenum">
              <a:rPr lang="zh-CN" altLang="en-US" smtClean="0">
                <a:solidFill>
                  <a:prstClr val="black">
                    <a:tint val="75000"/>
                  </a:prstClr>
                </a:solidFill>
              </a:rPr>
            </a:fld>
            <a:endParaRPr lang="zh-CN" altLang="en-US">
              <a:solidFill>
                <a:prstClr val="black">
                  <a:tint val="75000"/>
                </a:prstClr>
              </a:solidFill>
            </a:endParaRPr>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1"/>
              </p:custDataLst>
            </p:nvPr>
          </p:nvPicPr>
          <p:blipFill>
            <a:blip r:embed="rId2"/>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3"/>
              </p:custDataLst>
            </p:nvPr>
          </p:nvPicPr>
          <p:blipFill>
            <a:blip r:embed="rId4"/>
            <a:stretch>
              <a:fillRect/>
            </a:stretch>
          </p:blipFill>
          <p:spPr>
            <a:xfrm>
              <a:off x="3147" y="985"/>
              <a:ext cx="3147" cy="29"/>
            </a:xfrm>
            <a:prstGeom prst="rect">
              <a:avLst/>
            </a:prstGeom>
            <a:noFill/>
            <a:ln w="9525">
              <a:noFill/>
            </a:ln>
          </p:spPr>
        </p:pic>
      </p:gr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770391"/>
          </a:xfrm>
        </p:spPr>
        <p:txBody>
          <a:bodyPr/>
          <a:lstStyle/>
          <a:p>
            <a:r>
              <a:rPr lang="en-US" altLang="zh-CN" dirty="0" smtClean="0">
                <a:latin typeface="Times New Roman" panose="02020603050405020304" pitchFamily="18" charset="0"/>
                <a:cs typeface="Times New Roman" panose="02020603050405020304" pitchFamily="18" charset="0"/>
              </a:rPr>
              <a:t>Tense of the sample abstract</a:t>
            </a:r>
            <a:r>
              <a:rPr lang="en-US" altLang="zh-CN" dirty="0" smtClean="0"/>
              <a:t> </a:t>
            </a:r>
            <a:endParaRPr lang="zh-CN" altLang="en-US" dirty="0"/>
          </a:p>
        </p:txBody>
      </p:sp>
      <p:sp>
        <p:nvSpPr>
          <p:cNvPr id="3" name="内容占位符 2"/>
          <p:cNvSpPr>
            <a:spLocks noGrp="1"/>
          </p:cNvSpPr>
          <p:nvPr>
            <p:ph idx="1"/>
          </p:nvPr>
        </p:nvSpPr>
        <p:spPr>
          <a:xfrm>
            <a:off x="282575" y="1344295"/>
            <a:ext cx="11834495" cy="5296535"/>
          </a:xfrm>
        </p:spPr>
        <p:txBody>
          <a:bodyPr>
            <a:noAutofit/>
          </a:bodyPr>
          <a:lstStyle/>
          <a:p>
            <a:pPr algn="just"/>
            <a:r>
              <a:rPr lang="en-US" sz="2400" dirty="0">
                <a:latin typeface="Times New Roman" panose="02020603050405020304" pitchFamily="18" charset="0"/>
                <a:cs typeface="Times New Roman" panose="02020603050405020304" pitchFamily="18" charset="0"/>
              </a:rPr>
              <a:t>The Montreal Protocol </a:t>
            </a:r>
            <a:r>
              <a:rPr lang="en-US" sz="2400" b="1" dirty="0">
                <a:latin typeface="Times New Roman" panose="02020603050405020304" pitchFamily="18" charset="0"/>
                <a:cs typeface="Times New Roman" panose="02020603050405020304" pitchFamily="18" charset="0"/>
              </a:rPr>
              <a:t>was designed </a:t>
            </a:r>
            <a:r>
              <a:rPr lang="en-US" sz="2400" dirty="0">
                <a:latin typeface="Times New Roman" panose="02020603050405020304" pitchFamily="18" charset="0"/>
                <a:cs typeface="Times New Roman" panose="02020603050405020304" pitchFamily="18" charset="0"/>
              </a:rPr>
              <a:t>to protect </a:t>
            </a: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ozone layer by enabling reductions in the abundance </a:t>
            </a:r>
            <a:r>
              <a:rPr lang="en-US" sz="2400" dirty="0" smtClean="0">
                <a:latin typeface="Times New Roman" panose="02020603050405020304" pitchFamily="18" charset="0"/>
                <a:cs typeface="Times New Roman" panose="02020603050405020304" pitchFamily="18" charset="0"/>
              </a:rPr>
              <a:t>…</a:t>
            </a:r>
            <a:endParaRPr lang="en-US" sz="2400" dirty="0" smtClean="0">
              <a:latin typeface="Times New Roman" panose="02020603050405020304" pitchFamily="18" charset="0"/>
              <a:cs typeface="Times New Roman" panose="02020603050405020304" pitchFamily="18" charset="0"/>
            </a:endParaRPr>
          </a:p>
          <a:p>
            <a:pPr algn="just"/>
            <a:r>
              <a:rPr lang="en-US" altLang="zh-CN" sz="2400" dirty="0" smtClean="0">
                <a:latin typeface="Times New Roman" panose="02020603050405020304" pitchFamily="18" charset="0"/>
                <a:cs typeface="Times New Roman" panose="02020603050405020304" pitchFamily="18" charset="0"/>
              </a:rPr>
              <a:t>However, …a timely recovery of the stratospheric ozone layer </a:t>
            </a:r>
            <a:r>
              <a:rPr lang="en-US" altLang="zh-CN" sz="2400" b="1" dirty="0" smtClean="0">
                <a:latin typeface="Times New Roman" panose="02020603050405020304" pitchFamily="18" charset="0"/>
                <a:cs typeface="Times New Roman" panose="02020603050405020304" pitchFamily="18" charset="0"/>
              </a:rPr>
              <a:t>depends</a:t>
            </a:r>
            <a:r>
              <a:rPr lang="en-US" altLang="zh-CN" sz="2400" dirty="0" smtClean="0">
                <a:latin typeface="Times New Roman" panose="02020603050405020304" pitchFamily="18" charset="0"/>
                <a:cs typeface="Times New Roman" panose="02020603050405020304" pitchFamily="18" charset="0"/>
              </a:rPr>
              <a:t> on sustained decline in CFC-11 concentrations.</a:t>
            </a:r>
            <a:endParaRPr lang="en-US" altLang="zh-CN" sz="2400" dirty="0">
              <a:latin typeface="Times New Roman" panose="02020603050405020304" pitchFamily="18" charset="0"/>
              <a:cs typeface="Times New Roman" panose="02020603050405020304" pitchFamily="18" charset="0"/>
            </a:endParaRPr>
          </a:p>
          <a:p>
            <a:pPr algn="just"/>
            <a:r>
              <a:rPr lang="en-US" sz="2400" dirty="0">
                <a:latin typeface="Times New Roman" panose="02020603050405020304" pitchFamily="18" charset="0"/>
                <a:cs typeface="Times New Roman" panose="02020603050405020304" pitchFamily="18" charset="0"/>
              </a:rPr>
              <a:t>Here we show that the rate of decline of atmospheric CFC-11 concentrations observed at remote measurement sites </a:t>
            </a:r>
            <a:r>
              <a:rPr lang="en-US" sz="2400" b="1" dirty="0">
                <a:latin typeface="Times New Roman" panose="02020603050405020304" pitchFamily="18" charset="0"/>
                <a:cs typeface="Times New Roman" panose="02020603050405020304" pitchFamily="18" charset="0"/>
              </a:rPr>
              <a:t>was</a:t>
            </a:r>
            <a:r>
              <a:rPr lang="en-US" sz="2400" dirty="0">
                <a:latin typeface="Times New Roman" panose="02020603050405020304" pitchFamily="18" charset="0"/>
                <a:cs typeface="Times New Roman" panose="02020603050405020304" pitchFamily="18" charset="0"/>
              </a:rPr>
              <a:t> constant from 2002 to 2012, and then </a:t>
            </a:r>
            <a:r>
              <a:rPr lang="en-US" sz="2400" b="1" dirty="0">
                <a:latin typeface="Times New Roman" panose="02020603050405020304" pitchFamily="18" charset="0"/>
                <a:cs typeface="Times New Roman" panose="02020603050405020304" pitchFamily="18" charset="0"/>
              </a:rPr>
              <a:t>slowed</a:t>
            </a:r>
            <a:r>
              <a:rPr lang="en-US" sz="2400" dirty="0">
                <a:latin typeface="Times New Roman" panose="02020603050405020304" pitchFamily="18" charset="0"/>
                <a:cs typeface="Times New Roman" panose="02020603050405020304" pitchFamily="18" charset="0"/>
              </a:rPr>
              <a:t> by about 50 per cent after 2012</a:t>
            </a:r>
            <a:r>
              <a:rPr lang="en-US" sz="2400" dirty="0" smtClean="0">
                <a:latin typeface="Times New Roman" panose="02020603050405020304" pitchFamily="18" charset="0"/>
                <a:cs typeface="Times New Roman" panose="02020603050405020304" pitchFamily="18" charset="0"/>
              </a:rPr>
              <a:t>.</a:t>
            </a:r>
            <a:endParaRPr lang="en-US" altLang="zh-CN" sz="2400" dirty="0">
              <a:latin typeface="Times New Roman" panose="02020603050405020304" pitchFamily="18" charset="0"/>
              <a:cs typeface="Times New Roman" panose="02020603050405020304" pitchFamily="18" charset="0"/>
            </a:endParaRPr>
          </a:p>
          <a:p>
            <a:pPr algn="just"/>
            <a:r>
              <a:rPr lang="en-US" sz="2400" dirty="0">
                <a:latin typeface="Times New Roman" panose="02020603050405020304" pitchFamily="18" charset="0"/>
                <a:cs typeface="Times New Roman" panose="02020603050405020304" pitchFamily="18" charset="0"/>
              </a:rPr>
              <a:t>Our three-dimensional model simulations </a:t>
            </a:r>
            <a:r>
              <a:rPr lang="en-US" sz="2400" b="1" dirty="0">
                <a:latin typeface="Times New Roman" panose="02020603050405020304" pitchFamily="18" charset="0"/>
                <a:cs typeface="Times New Roman" panose="02020603050405020304" pitchFamily="18" charset="0"/>
              </a:rPr>
              <a:t>confirm</a:t>
            </a:r>
            <a:r>
              <a:rPr lang="en-US" sz="2400" dirty="0">
                <a:latin typeface="Times New Roman" panose="02020603050405020304" pitchFamily="18" charset="0"/>
                <a:cs typeface="Times New Roman" panose="02020603050405020304" pitchFamily="18" charset="0"/>
              </a:rPr>
              <a:t> the increase in CFC-11 emissions, but </a:t>
            </a:r>
            <a:r>
              <a:rPr lang="en-US" sz="2400" b="1" dirty="0">
                <a:latin typeface="Times New Roman" panose="02020603050405020304" pitchFamily="18" charset="0"/>
                <a:cs typeface="Times New Roman" panose="02020603050405020304" pitchFamily="18" charset="0"/>
              </a:rPr>
              <a:t>indicate</a:t>
            </a:r>
            <a:r>
              <a:rPr lang="en-US" sz="2400" dirty="0">
                <a:latin typeface="Times New Roman" panose="02020603050405020304" pitchFamily="18" charset="0"/>
                <a:cs typeface="Times New Roman" panose="02020603050405020304" pitchFamily="18" charset="0"/>
              </a:rPr>
              <a:t> that this increase may have been as much as 50 </a:t>
            </a:r>
            <a:r>
              <a:rPr lang="en-US" sz="2400" dirty="0" smtClean="0">
                <a:latin typeface="Times New Roman" panose="02020603050405020304" pitchFamily="18" charset="0"/>
                <a:cs typeface="Times New Roman" panose="02020603050405020304" pitchFamily="18" charset="0"/>
              </a:rPr>
              <a:t>percent </a:t>
            </a:r>
            <a:r>
              <a:rPr lang="en-US" sz="2400" dirty="0">
                <a:latin typeface="Times New Roman" panose="02020603050405020304" pitchFamily="18" charset="0"/>
                <a:cs typeface="Times New Roman" panose="02020603050405020304" pitchFamily="18" charset="0"/>
              </a:rPr>
              <a:t>smaller as a result of changes in stratospheric processes or dynamics</a:t>
            </a:r>
            <a:r>
              <a:rPr lang="en-US" sz="2400" dirty="0" smtClean="0">
                <a:latin typeface="Times New Roman" panose="02020603050405020304" pitchFamily="18" charset="0"/>
                <a:cs typeface="Times New Roman" panose="02020603050405020304" pitchFamily="18" charset="0"/>
              </a:rPr>
              <a:t>.</a:t>
            </a:r>
            <a:endParaRPr lang="en-US" altLang="zh-CN" sz="2400" dirty="0">
              <a:latin typeface="Times New Roman" panose="02020603050405020304" pitchFamily="18" charset="0"/>
              <a:cs typeface="Times New Roman" panose="02020603050405020304" pitchFamily="18" charset="0"/>
            </a:endParaRPr>
          </a:p>
          <a:p>
            <a:pPr algn="just"/>
            <a:r>
              <a:rPr lang="en-US" sz="2400" dirty="0">
                <a:latin typeface="Times New Roman" panose="02020603050405020304" pitchFamily="18" charset="0"/>
                <a:cs typeface="Times New Roman" panose="02020603050405020304" pitchFamily="18" charset="0"/>
              </a:rPr>
              <a:t>The increase in emission of CFC-11 </a:t>
            </a:r>
            <a:r>
              <a:rPr lang="en-US" sz="2400" b="1" dirty="0">
                <a:latin typeface="Times New Roman" panose="02020603050405020304" pitchFamily="18" charset="0"/>
                <a:cs typeface="Times New Roman" panose="02020603050405020304" pitchFamily="18" charset="0"/>
              </a:rPr>
              <a:t>appears</a:t>
            </a:r>
            <a:r>
              <a:rPr lang="en-US" sz="2400" dirty="0">
                <a:latin typeface="Times New Roman" panose="02020603050405020304" pitchFamily="18" charset="0"/>
                <a:cs typeface="Times New Roman" panose="02020603050405020304" pitchFamily="18" charset="0"/>
              </a:rPr>
              <a:t> unrelated to past production; this </a:t>
            </a:r>
            <a:r>
              <a:rPr lang="en-US" sz="2400" b="1" dirty="0">
                <a:latin typeface="Times New Roman" panose="02020603050405020304" pitchFamily="18" charset="0"/>
                <a:cs typeface="Times New Roman" panose="02020603050405020304" pitchFamily="18" charset="0"/>
              </a:rPr>
              <a:t>suggests</a:t>
            </a:r>
            <a:r>
              <a:rPr lang="en-US" sz="2400" dirty="0">
                <a:latin typeface="Times New Roman" panose="02020603050405020304" pitchFamily="18" charset="0"/>
                <a:cs typeface="Times New Roman" panose="02020603050405020304" pitchFamily="18" charset="0"/>
              </a:rPr>
              <a:t> unreported new production, which </a:t>
            </a:r>
            <a:r>
              <a:rPr lang="en-US" sz="2400" b="1" dirty="0">
                <a:latin typeface="Times New Roman" panose="02020603050405020304" pitchFamily="18" charset="0"/>
                <a:cs typeface="Times New Roman" panose="02020603050405020304" pitchFamily="18" charset="0"/>
              </a:rPr>
              <a:t>is</a:t>
            </a:r>
            <a:r>
              <a:rPr lang="en-US" sz="2400" dirty="0">
                <a:latin typeface="Times New Roman" panose="02020603050405020304" pitchFamily="18" charset="0"/>
                <a:cs typeface="Times New Roman" panose="02020603050405020304" pitchFamily="18" charset="0"/>
              </a:rPr>
              <a:t> inconsistent with the Montreal Protocol agreement to phase out global CFC production by 2010.</a:t>
            </a:r>
            <a:endParaRPr lang="zh-CN" altLang="en-US" sz="2400" dirty="0">
              <a:latin typeface="Times New Roman" panose="02020603050405020304" pitchFamily="18" charset="0"/>
              <a:cs typeface="Times New Roman" panose="02020603050405020304" pitchFamily="18" charset="0"/>
            </a:endParaRPr>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1"/>
              </p:custDataLst>
            </p:nvPr>
          </p:nvPicPr>
          <p:blipFill>
            <a:blip r:embed="rId2"/>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3"/>
              </p:custDataLst>
            </p:nvPr>
          </p:nvPicPr>
          <p:blipFill>
            <a:blip r:embed="rId4"/>
            <a:stretch>
              <a:fillRect/>
            </a:stretch>
          </p:blipFill>
          <p:spPr>
            <a:xfrm>
              <a:off x="3147" y="985"/>
              <a:ext cx="3147" cy="29"/>
            </a:xfrm>
            <a:prstGeom prst="rect">
              <a:avLst/>
            </a:prstGeom>
            <a:noFill/>
            <a:ln w="9525">
              <a:noFill/>
            </a:ln>
          </p:spPr>
        </p:pic>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Freeform 5"/>
          <p:cNvSpPr/>
          <p:nvPr/>
        </p:nvSpPr>
        <p:spPr bwMode="auto">
          <a:xfrm>
            <a:off x="771225" y="1754842"/>
            <a:ext cx="2935728" cy="487172"/>
          </a:xfrm>
          <a:custGeom>
            <a:avLst/>
            <a:gdLst>
              <a:gd name="T0" fmla="*/ 275 w 3851"/>
              <a:gd name="T1" fmla="*/ 0 h 633"/>
              <a:gd name="T2" fmla="*/ 3575 w 3851"/>
              <a:gd name="T3" fmla="*/ 0 h 633"/>
              <a:gd name="T4" fmla="*/ 3851 w 3851"/>
              <a:gd name="T5" fmla="*/ 633 h 633"/>
              <a:gd name="T6" fmla="*/ 0 w 3851"/>
              <a:gd name="T7" fmla="*/ 633 h 633"/>
              <a:gd name="T8" fmla="*/ 275 w 3851"/>
              <a:gd name="T9" fmla="*/ 0 h 633"/>
            </a:gdLst>
            <a:ahLst/>
            <a:cxnLst>
              <a:cxn ang="0">
                <a:pos x="T0" y="T1"/>
              </a:cxn>
              <a:cxn ang="0">
                <a:pos x="T2" y="T3"/>
              </a:cxn>
              <a:cxn ang="0">
                <a:pos x="T4" y="T5"/>
              </a:cxn>
              <a:cxn ang="0">
                <a:pos x="T6" y="T7"/>
              </a:cxn>
              <a:cxn ang="0">
                <a:pos x="T8" y="T9"/>
              </a:cxn>
            </a:cxnLst>
            <a:rect l="0" t="0" r="r" b="b"/>
            <a:pathLst>
              <a:path w="3851" h="633">
                <a:moveTo>
                  <a:pt x="275" y="0"/>
                </a:moveTo>
                <a:lnTo>
                  <a:pt x="3575" y="0"/>
                </a:lnTo>
                <a:lnTo>
                  <a:pt x="3851" y="633"/>
                </a:lnTo>
                <a:lnTo>
                  <a:pt x="0" y="633"/>
                </a:lnTo>
                <a:lnTo>
                  <a:pt x="275" y="0"/>
                </a:lnTo>
                <a:close/>
              </a:path>
            </a:pathLst>
          </a:custGeom>
          <a:solidFill>
            <a:schemeClr val="tx1">
              <a:lumMod val="75000"/>
              <a:lumOff val="25000"/>
            </a:schemeClr>
          </a:solidFill>
          <a:ln>
            <a:noFill/>
          </a:ln>
        </p:spPr>
        <p:txBody>
          <a:bodyPr/>
          <a:lstStyle/>
          <a:p>
            <a:pPr marL="0" marR="0" lvl="0" indent="0" algn="l" defTabSz="913765"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D7004"/>
              </a:solidFill>
              <a:effectLst/>
              <a:uLnTx/>
              <a:uFillTx/>
              <a:latin typeface="Arial" panose="020B0604020202020204" pitchFamily="34" charset="0"/>
              <a:ea typeface="宋体" panose="02010600030101010101" pitchFamily="2" charset="-122"/>
              <a:cs typeface="+mn-cs"/>
            </a:endParaRPr>
          </a:p>
        </p:txBody>
      </p:sp>
      <p:sp>
        <p:nvSpPr>
          <p:cNvPr id="10243" name="Rectangle 6"/>
          <p:cNvSpPr>
            <a:spLocks noChangeArrowheads="1"/>
          </p:cNvSpPr>
          <p:nvPr/>
        </p:nvSpPr>
        <p:spPr bwMode="auto">
          <a:xfrm>
            <a:off x="1" y="2245189"/>
            <a:ext cx="12192000" cy="2196242"/>
          </a:xfrm>
          <a:prstGeom prst="rect">
            <a:avLst/>
          </a:prstGeom>
          <a:gradFill flip="none" rotWithShape="1">
            <a:gsLst>
              <a:gs pos="0">
                <a:srgbClr val="0C4994">
                  <a:shade val="30000"/>
                  <a:satMod val="115000"/>
                </a:srgbClr>
              </a:gs>
              <a:gs pos="50000">
                <a:srgbClr val="0C4994">
                  <a:shade val="67500"/>
                  <a:satMod val="115000"/>
                </a:srgbClr>
              </a:gs>
              <a:gs pos="100000">
                <a:srgbClr val="0C4994">
                  <a:shade val="100000"/>
                  <a:satMod val="115000"/>
                </a:srgbClr>
              </a:gs>
            </a:gsLst>
            <a:lin ang="0" scaled="1"/>
            <a:tileRect/>
          </a:gra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3765"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D7004"/>
              </a:solidFill>
              <a:effectLst/>
              <a:uLnTx/>
              <a:uFillTx/>
              <a:latin typeface="Arial" panose="020B0604020202020204" pitchFamily="34" charset="0"/>
              <a:ea typeface="宋体" panose="02010600030101010101" pitchFamily="2" charset="-122"/>
              <a:cs typeface="+mn-cs"/>
            </a:endParaRPr>
          </a:p>
        </p:txBody>
      </p:sp>
      <p:sp>
        <p:nvSpPr>
          <p:cNvPr id="10244" name="Rectangle 7"/>
          <p:cNvSpPr>
            <a:spLocks noChangeArrowheads="1"/>
          </p:cNvSpPr>
          <p:nvPr/>
        </p:nvSpPr>
        <p:spPr bwMode="auto">
          <a:xfrm>
            <a:off x="980692" y="1754842"/>
            <a:ext cx="2513618" cy="2686588"/>
          </a:xfrm>
          <a:prstGeom prst="rect">
            <a:avLst/>
          </a:prstGeom>
          <a:solidFill>
            <a:schemeClr val="accent2"/>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3765"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D7004"/>
              </a:solidFill>
              <a:effectLst/>
              <a:uLnTx/>
              <a:uFillTx/>
              <a:latin typeface="Arial" panose="020B0604020202020204" pitchFamily="34" charset="0"/>
              <a:ea typeface="宋体" panose="02010600030101010101" pitchFamily="2" charset="-122"/>
              <a:cs typeface="+mn-cs"/>
            </a:endParaRPr>
          </a:p>
        </p:txBody>
      </p:sp>
      <p:sp>
        <p:nvSpPr>
          <p:cNvPr id="10246" name="TextBox 25"/>
          <p:cNvSpPr txBox="1">
            <a:spLocks noChangeArrowheads="1"/>
          </p:cNvSpPr>
          <p:nvPr/>
        </p:nvSpPr>
        <p:spPr bwMode="auto">
          <a:xfrm>
            <a:off x="3787140" y="2744470"/>
            <a:ext cx="756666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3765" rtl="0" eaLnBrk="1" fontAlgn="base" latinLnBrk="0" hangingPunct="1">
              <a:lnSpc>
                <a:spcPct val="100000"/>
              </a:lnSpc>
              <a:spcBef>
                <a:spcPct val="0"/>
              </a:spcBef>
              <a:spcAft>
                <a:spcPct val="0"/>
              </a:spcAft>
              <a:buClrTx/>
              <a:buSzTx/>
              <a:buFontTx/>
              <a:buNone/>
              <a:defRPr/>
            </a:pPr>
            <a:r>
              <a:rPr lang="en-US" altLang="zh-CN" sz="4000" b="1" noProof="0" dirty="0" smtClean="0">
                <a:ln>
                  <a:noFill/>
                </a:ln>
                <a:solidFill>
                  <a:schemeClr val="bg1"/>
                </a:solidFill>
                <a:effectLst/>
                <a:uLnTx/>
                <a:uFillTx/>
                <a:latin typeface="微软雅黑" panose="020B0503020204020204" charset="-122"/>
                <a:ea typeface="微软雅黑" panose="020B0503020204020204" charset="-122"/>
                <a:sym typeface="+mn-ea"/>
              </a:rPr>
              <a:t>Structure of an abstract</a:t>
            </a:r>
            <a:endParaRPr lang="en-US" altLang="zh-CN" sz="4000" b="1" noProof="0" dirty="0" smtClean="0">
              <a:ln>
                <a:noFill/>
              </a:ln>
              <a:solidFill>
                <a:schemeClr val="bg1"/>
              </a:solidFill>
              <a:effectLst/>
              <a:uLnTx/>
              <a:uFillTx/>
              <a:latin typeface="微软雅黑" panose="020B0503020204020204" charset="-122"/>
              <a:ea typeface="微软雅黑" panose="020B0503020204020204" charset="-122"/>
              <a:sym typeface="+mn-ea"/>
            </a:endParaRPr>
          </a:p>
        </p:txBody>
      </p:sp>
      <p:sp>
        <p:nvSpPr>
          <p:cNvPr id="10247" name="TextBox 26"/>
          <p:cNvSpPr txBox="1">
            <a:spLocks noChangeArrowheads="1"/>
          </p:cNvSpPr>
          <p:nvPr/>
        </p:nvSpPr>
        <p:spPr bwMode="auto">
          <a:xfrm>
            <a:off x="1198095" y="2245187"/>
            <a:ext cx="2081987" cy="1937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3765" rtl="0" eaLnBrk="1" fontAlgn="base" latinLnBrk="0" hangingPunct="1">
              <a:lnSpc>
                <a:spcPct val="100000"/>
              </a:lnSpc>
              <a:spcBef>
                <a:spcPct val="0"/>
              </a:spcBef>
              <a:spcAft>
                <a:spcPct val="0"/>
              </a:spcAft>
              <a:buClrTx/>
              <a:buSzTx/>
              <a:buFontTx/>
              <a:buNone/>
              <a:defRPr/>
            </a:pPr>
            <a:r>
              <a:rPr kumimoji="0" lang="en-US" altLang="zh-CN" sz="11995"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01</a:t>
            </a:r>
            <a:endParaRPr kumimoji="0" lang="zh-CN" altLang="en-US" sz="11995"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par>
    </p:tnLst>
    <p:bldLst>
      <p:bldP spid="10243" grpId="0" animBg="1" autoUpdateAnimBg="0"/>
      <p:bldP spid="10244" grpId="0" animBg="1" autoUpdateAnimBg="0"/>
      <p:bldP spid="10246" grpId="0" autoUpdateAnimBg="0"/>
      <p:bldP spid="10247" grpId="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dirty="0" smtClean="0">
                <a:latin typeface="Times New Roman" panose="02020603050405020304" pitchFamily="18" charset="0"/>
                <a:cs typeface="Times New Roman" panose="02020603050405020304" pitchFamily="18" charset="0"/>
              </a:rPr>
              <a:t>General principles for tense use in an abstract</a:t>
            </a:r>
            <a:endParaRPr lang="zh-CN" altLang="en-US" dirty="0">
              <a:latin typeface="Times New Roman" panose="02020603050405020304" pitchFamily="18" charset="0"/>
              <a:cs typeface="Times New Roman" panose="02020603050405020304" pitchFamily="18" charset="0"/>
            </a:endParaRPr>
          </a:p>
        </p:txBody>
      </p:sp>
      <p:sp>
        <p:nvSpPr>
          <p:cNvPr id="3" name="内容占位符 2"/>
          <p:cNvSpPr>
            <a:spLocks noGrp="1"/>
          </p:cNvSpPr>
          <p:nvPr>
            <p:ph idx="1"/>
          </p:nvPr>
        </p:nvSpPr>
        <p:spPr/>
        <p:txBody>
          <a:bodyPr/>
          <a:lstStyle/>
          <a:p>
            <a:pPr algn="just"/>
            <a:r>
              <a:rPr lang="en-US" altLang="zh-CN" dirty="0" smtClean="0">
                <a:latin typeface="Times New Roman" panose="02020603050405020304" pitchFamily="18" charset="0"/>
                <a:cs typeface="Times New Roman" panose="02020603050405020304" pitchFamily="18" charset="0"/>
              </a:rPr>
              <a:t>Past actions = past tense (</a:t>
            </a:r>
            <a:r>
              <a:rPr lang="en-US" altLang="zh-CN" i="1" dirty="0" smtClean="0">
                <a:latin typeface="Times New Roman" panose="02020603050405020304" pitchFamily="18" charset="0"/>
                <a:cs typeface="Times New Roman" panose="02020603050405020304" pitchFamily="18" charset="0"/>
              </a:rPr>
              <a:t>was designed to</a:t>
            </a:r>
            <a:r>
              <a:rPr lang="en-US" altLang="zh-CN" dirty="0" smtClean="0">
                <a:latin typeface="Times New Roman" panose="02020603050405020304" pitchFamily="18" charset="0"/>
                <a:cs typeface="Times New Roman" panose="02020603050405020304" pitchFamily="18" charset="0"/>
              </a:rPr>
              <a:t>)</a:t>
            </a:r>
            <a:endParaRPr lang="en-US" altLang="zh-CN" dirty="0" smtClean="0">
              <a:latin typeface="Times New Roman" panose="02020603050405020304" pitchFamily="18" charset="0"/>
              <a:cs typeface="Times New Roman" panose="02020603050405020304" pitchFamily="18" charset="0"/>
            </a:endParaRPr>
          </a:p>
          <a:p>
            <a:pPr algn="just"/>
            <a:r>
              <a:rPr lang="en-US" altLang="zh-CN" dirty="0" smtClean="0">
                <a:latin typeface="Times New Roman" panose="02020603050405020304" pitchFamily="18" charset="0"/>
                <a:cs typeface="Times New Roman" panose="02020603050405020304" pitchFamily="18" charset="0"/>
              </a:rPr>
              <a:t>Key findings= past tense (</a:t>
            </a:r>
            <a:r>
              <a:rPr lang="en-US" altLang="zh-CN" i="1" dirty="0" smtClean="0">
                <a:latin typeface="Times New Roman" panose="02020603050405020304" pitchFamily="18" charset="0"/>
                <a:cs typeface="Times New Roman" panose="02020603050405020304" pitchFamily="18" charset="0"/>
              </a:rPr>
              <a:t>slowed</a:t>
            </a:r>
            <a:r>
              <a:rPr lang="en-US" altLang="zh-CN" dirty="0" smtClean="0">
                <a:latin typeface="Times New Roman" panose="02020603050405020304" pitchFamily="18" charset="0"/>
                <a:cs typeface="Times New Roman" panose="02020603050405020304" pitchFamily="18" charset="0"/>
              </a:rPr>
              <a:t>)</a:t>
            </a:r>
            <a:endParaRPr lang="en-US" altLang="zh-CN" dirty="0" smtClean="0">
              <a:latin typeface="Times New Roman" panose="02020603050405020304" pitchFamily="18" charset="0"/>
              <a:cs typeface="Times New Roman" panose="02020603050405020304" pitchFamily="18" charset="0"/>
            </a:endParaRPr>
          </a:p>
          <a:p>
            <a:pPr algn="just"/>
            <a:r>
              <a:rPr lang="en-US" altLang="zh-CN" dirty="0" smtClean="0">
                <a:latin typeface="Times New Roman" panose="02020603050405020304" pitchFamily="18" charset="0"/>
                <a:cs typeface="Times New Roman" panose="02020603050405020304" pitchFamily="18" charset="0"/>
              </a:rPr>
              <a:t>Textbook knowledge = present tense (</a:t>
            </a:r>
            <a:r>
              <a:rPr lang="en-US" altLang="zh-CN" i="1" dirty="0" smtClean="0">
                <a:latin typeface="Times New Roman" panose="02020603050405020304" pitchFamily="18" charset="0"/>
                <a:cs typeface="Times New Roman" panose="02020603050405020304" pitchFamily="18" charset="0"/>
              </a:rPr>
              <a:t>depends on</a:t>
            </a:r>
            <a:r>
              <a:rPr lang="en-US" altLang="zh-CN" dirty="0" smtClean="0">
                <a:latin typeface="Times New Roman" panose="02020603050405020304" pitchFamily="18" charset="0"/>
                <a:cs typeface="Times New Roman" panose="02020603050405020304" pitchFamily="18" charset="0"/>
              </a:rPr>
              <a:t>)</a:t>
            </a:r>
            <a:endParaRPr lang="en-US" altLang="zh-CN" dirty="0" smtClean="0">
              <a:latin typeface="Times New Roman" panose="02020603050405020304" pitchFamily="18" charset="0"/>
              <a:cs typeface="Times New Roman" panose="02020603050405020304" pitchFamily="18" charset="0"/>
            </a:endParaRPr>
          </a:p>
          <a:p>
            <a:pPr algn="just"/>
            <a:r>
              <a:rPr lang="en-US" altLang="zh-CN" dirty="0" smtClean="0">
                <a:latin typeface="Times New Roman" panose="02020603050405020304" pitchFamily="18" charset="0"/>
                <a:cs typeface="Times New Roman" panose="02020603050405020304" pitchFamily="18" charset="0"/>
              </a:rPr>
              <a:t>Conclusions = present tense (</a:t>
            </a:r>
            <a:r>
              <a:rPr lang="en-US" altLang="zh-CN" i="1" dirty="0" smtClean="0">
                <a:latin typeface="Times New Roman" panose="02020603050405020304" pitchFamily="18" charset="0"/>
                <a:cs typeface="Times New Roman" panose="02020603050405020304" pitchFamily="18" charset="0"/>
              </a:rPr>
              <a:t>confirm, indicate</a:t>
            </a:r>
            <a:r>
              <a:rPr lang="en-US" altLang="zh-CN" dirty="0" smtClean="0">
                <a:latin typeface="Times New Roman" panose="02020603050405020304" pitchFamily="18" charset="0"/>
                <a:cs typeface="Times New Roman" panose="02020603050405020304" pitchFamily="18" charset="0"/>
              </a:rPr>
              <a:t>)</a:t>
            </a:r>
            <a:endParaRPr lang="zh-CN" altLang="en-US" dirty="0">
              <a:latin typeface="Times New Roman" panose="02020603050405020304" pitchFamily="18" charset="0"/>
              <a:cs typeface="Times New Roman" panose="02020603050405020304" pitchFamily="18" charset="0"/>
            </a:endParaRPr>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1"/>
              </p:custDataLst>
            </p:nvPr>
          </p:nvPicPr>
          <p:blipFill>
            <a:blip r:embed="rId2"/>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3"/>
              </p:custDataLst>
            </p:nvPr>
          </p:nvPicPr>
          <p:blipFill>
            <a:blip r:embed="rId4"/>
            <a:stretch>
              <a:fillRect/>
            </a:stretch>
          </p:blipFill>
          <p:spPr>
            <a:xfrm>
              <a:off x="3147" y="985"/>
              <a:ext cx="3147" cy="29"/>
            </a:xfrm>
            <a:prstGeom prst="rect">
              <a:avLst/>
            </a:prstGeom>
            <a:noFill/>
            <a:ln w="9525">
              <a:noFill/>
            </a:ln>
          </p:spPr>
        </p:pic>
      </p:gr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dirty="0" smtClean="0">
                <a:latin typeface="Times New Roman" panose="02020603050405020304" pitchFamily="18" charset="0"/>
                <a:cs typeface="Times New Roman" panose="02020603050405020304" pitchFamily="18" charset="0"/>
              </a:rPr>
              <a:t>Characteristics of academic writing</a:t>
            </a:r>
            <a:endParaRPr lang="zh-CN" altLang="en-US" dirty="0">
              <a:latin typeface="Times New Roman" panose="02020603050405020304" pitchFamily="18" charset="0"/>
              <a:cs typeface="Times New Roman" panose="02020603050405020304" pitchFamily="18" charset="0"/>
            </a:endParaRPr>
          </a:p>
        </p:txBody>
      </p:sp>
      <p:sp>
        <p:nvSpPr>
          <p:cNvPr id="3" name="内容占位符 2"/>
          <p:cNvSpPr>
            <a:spLocks noGrp="1"/>
          </p:cNvSpPr>
          <p:nvPr>
            <p:ph idx="1"/>
          </p:nvPr>
        </p:nvSpPr>
        <p:spPr>
          <a:xfrm>
            <a:off x="609600" y="1600201"/>
            <a:ext cx="10972800" cy="685792"/>
          </a:xfrm>
        </p:spPr>
        <p:txBody>
          <a:bodyPr/>
          <a:lstStyle/>
          <a:p>
            <a:r>
              <a:rPr lang="en-US" altLang="zh-CN" dirty="0" smtClean="0">
                <a:latin typeface="Times New Roman" panose="02020603050405020304" pitchFamily="18" charset="0"/>
                <a:cs typeface="Times New Roman" panose="02020603050405020304" pitchFamily="18" charset="0"/>
              </a:rPr>
              <a:t>Academic writing is more </a:t>
            </a:r>
            <a:r>
              <a:rPr lang="en-US" altLang="zh-CN" b="1" dirty="0" smtClean="0">
                <a:solidFill>
                  <a:srgbClr val="FF0000"/>
                </a:solidFill>
                <a:latin typeface="Times New Roman" panose="02020603050405020304" pitchFamily="18" charset="0"/>
                <a:cs typeface="Times New Roman" panose="02020603050405020304" pitchFamily="18" charset="0"/>
              </a:rPr>
              <a:t>objective</a:t>
            </a:r>
            <a:endParaRPr lang="en-US" altLang="zh-CN" b="1" dirty="0" smtClean="0">
              <a:solidFill>
                <a:srgbClr val="FF0000"/>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857213" y="2399976"/>
            <a:ext cx="10096571" cy="1630045"/>
          </a:xfrm>
          <a:prstGeom prst="rect">
            <a:avLst/>
          </a:prstGeom>
          <a:noFill/>
        </p:spPr>
        <p:txBody>
          <a:bodyPr wrap="square" rtlCol="0">
            <a:spAutoFit/>
          </a:bodyPr>
          <a:lstStyle/>
          <a:p>
            <a:pPr algn="just"/>
            <a:r>
              <a:rPr lang="en-US" altLang="zh-CN" sz="2000" b="1" dirty="0" smtClean="0">
                <a:latin typeface="Times New Roman" panose="02020603050405020304" pitchFamily="18" charset="0"/>
                <a:cs typeface="Times New Roman" panose="02020603050405020304" pitchFamily="18" charset="0"/>
              </a:rPr>
              <a:t>The use of personal pronoun: </a:t>
            </a:r>
            <a:endParaRPr lang="en-US" altLang="zh-CN" sz="2000" b="1" dirty="0" smtClean="0">
              <a:latin typeface="Times New Roman" panose="02020603050405020304" pitchFamily="18" charset="0"/>
              <a:cs typeface="Times New Roman" panose="02020603050405020304" pitchFamily="18" charset="0"/>
            </a:endParaRPr>
          </a:p>
          <a:p>
            <a:pPr algn="just"/>
            <a:endParaRPr lang="en-US" altLang="zh-CN" sz="2000" b="1" dirty="0" smtClean="0">
              <a:latin typeface="Times New Roman" panose="02020603050405020304" pitchFamily="18" charset="0"/>
              <a:cs typeface="Times New Roman" panose="02020603050405020304" pitchFamily="18" charset="0"/>
            </a:endParaRPr>
          </a:p>
          <a:p>
            <a:pPr algn="just"/>
            <a:r>
              <a:rPr lang="en-US" altLang="zh-CN" sz="2000" dirty="0" smtClean="0">
                <a:latin typeface="Times New Roman" panose="02020603050405020304" pitchFamily="18" charset="0"/>
                <a:cs typeface="Times New Roman" panose="02020603050405020304" pitchFamily="18" charset="0"/>
              </a:rPr>
              <a:t>Phrases such as “I think”, “I believe” and “In my opinion” are usually avoided in academic writing. Academics are not looking for what you think or believe – they want to see what you can show, demonstrate and prove through evidence.</a:t>
            </a:r>
            <a:endParaRPr lang="zh-CN" altLang="en-US" sz="2000" dirty="0">
              <a:latin typeface="Times New Roman" panose="02020603050405020304" pitchFamily="18" charset="0"/>
              <a:cs typeface="Times New Roman" panose="02020603050405020304" pitchFamily="18" charset="0"/>
            </a:endParaRPr>
          </a:p>
        </p:txBody>
      </p:sp>
      <p:sp>
        <p:nvSpPr>
          <p:cNvPr id="5" name="TextBox 4"/>
          <p:cNvSpPr txBox="1"/>
          <p:nvPr/>
        </p:nvSpPr>
        <p:spPr>
          <a:xfrm>
            <a:off x="857213" y="4293557"/>
            <a:ext cx="10287072" cy="706755"/>
          </a:xfrm>
          <a:prstGeom prst="rect">
            <a:avLst/>
          </a:prstGeom>
          <a:noFill/>
        </p:spPr>
        <p:txBody>
          <a:bodyPr wrap="square" rtlCol="0">
            <a:spAutoFit/>
          </a:bodyPr>
          <a:lstStyle/>
          <a:p>
            <a:r>
              <a:rPr lang="en-US" altLang="zh-CN" sz="2000" b="1" dirty="0" smtClean="0">
                <a:latin typeface="Times New Roman" panose="02020603050405020304" pitchFamily="18" charset="0"/>
                <a:cs typeface="Times New Roman" panose="02020603050405020304" pitchFamily="18" charset="0"/>
              </a:rPr>
              <a:t>Standard writing:</a:t>
            </a:r>
            <a:r>
              <a:rPr lang="en-US" altLang="zh-CN" sz="2000" dirty="0" smtClean="0">
                <a:latin typeface="Times New Roman" panose="02020603050405020304" pitchFamily="18" charset="0"/>
                <a:cs typeface="Times New Roman" panose="02020603050405020304" pitchFamily="18" charset="0"/>
              </a:rPr>
              <a:t> </a:t>
            </a:r>
            <a:r>
              <a:rPr lang="en-US" altLang="zh-CN" sz="2000" dirty="0" smtClean="0">
                <a:solidFill>
                  <a:srgbClr val="FF0000"/>
                </a:solidFill>
                <a:latin typeface="Times New Roman" panose="02020603050405020304" pitchFamily="18" charset="0"/>
                <a:cs typeface="Times New Roman" panose="02020603050405020304" pitchFamily="18" charset="0"/>
              </a:rPr>
              <a:t>I think there are</a:t>
            </a:r>
            <a:r>
              <a:rPr lang="en-US" altLang="zh-CN" sz="2000" dirty="0" smtClean="0">
                <a:latin typeface="Times New Roman" panose="02020603050405020304" pitchFamily="18" charset="0"/>
                <a:cs typeface="Times New Roman" panose="02020603050405020304" pitchFamily="18" charset="0"/>
              </a:rPr>
              <a:t> 4 main areas </a:t>
            </a:r>
            <a:r>
              <a:rPr lang="en-US" altLang="zh-CN" sz="2000" dirty="0" smtClean="0">
                <a:solidFill>
                  <a:srgbClr val="FF0000"/>
                </a:solidFill>
                <a:latin typeface="Times New Roman" panose="02020603050405020304" pitchFamily="18" charset="0"/>
                <a:cs typeface="Times New Roman" panose="02020603050405020304" pitchFamily="18" charset="0"/>
              </a:rPr>
              <a:t>where I can see</a:t>
            </a:r>
            <a:r>
              <a:rPr lang="en-US" altLang="zh-CN" sz="2000" dirty="0" smtClean="0">
                <a:latin typeface="Times New Roman" panose="02020603050405020304" pitchFamily="18" charset="0"/>
                <a:cs typeface="Times New Roman" panose="02020603050405020304" pitchFamily="18" charset="0"/>
              </a:rPr>
              <a:t> big differences between standard writing and academic writing.</a:t>
            </a:r>
            <a:endParaRPr lang="zh-CN" altLang="en-US" sz="2000" dirty="0">
              <a:latin typeface="Times New Roman" panose="02020603050405020304" pitchFamily="18" charset="0"/>
              <a:cs typeface="Times New Roman" panose="02020603050405020304" pitchFamily="18" charset="0"/>
            </a:endParaRPr>
          </a:p>
        </p:txBody>
      </p:sp>
      <p:sp>
        <p:nvSpPr>
          <p:cNvPr id="6" name="TextBox 5"/>
          <p:cNvSpPr txBox="1"/>
          <p:nvPr/>
        </p:nvSpPr>
        <p:spPr>
          <a:xfrm>
            <a:off x="857213" y="5143513"/>
            <a:ext cx="10382323" cy="706755"/>
          </a:xfrm>
          <a:prstGeom prst="rect">
            <a:avLst/>
          </a:prstGeom>
          <a:noFill/>
        </p:spPr>
        <p:txBody>
          <a:bodyPr wrap="square" rtlCol="0">
            <a:spAutoFit/>
          </a:bodyPr>
          <a:lstStyle/>
          <a:p>
            <a:r>
              <a:rPr lang="en-US" altLang="zh-CN" sz="2000" b="1" dirty="0" smtClean="0">
                <a:latin typeface="Times New Roman" panose="02020603050405020304" pitchFamily="18" charset="0"/>
                <a:cs typeface="Times New Roman" panose="02020603050405020304" pitchFamily="18" charset="0"/>
              </a:rPr>
              <a:t>Academic writing: </a:t>
            </a:r>
            <a:r>
              <a:rPr lang="en-US" altLang="zh-CN" sz="2000" dirty="0" smtClean="0">
                <a:latin typeface="Times New Roman" panose="02020603050405020304" pitchFamily="18" charset="0"/>
                <a:cs typeface="Times New Roman" panose="02020603050405020304" pitchFamily="18" charset="0"/>
              </a:rPr>
              <a:t>Generally speaking, </a:t>
            </a:r>
            <a:r>
              <a:rPr lang="en-US" altLang="zh-CN" sz="2000" dirty="0" smtClean="0">
                <a:solidFill>
                  <a:srgbClr val="FF0000"/>
                </a:solidFill>
                <a:latin typeface="Times New Roman" panose="02020603050405020304" pitchFamily="18" charset="0"/>
                <a:cs typeface="Times New Roman" panose="02020603050405020304" pitchFamily="18" charset="0"/>
              </a:rPr>
              <a:t>there are</a:t>
            </a:r>
            <a:r>
              <a:rPr lang="en-US" altLang="zh-CN" sz="2000" dirty="0" smtClean="0">
                <a:latin typeface="Times New Roman" panose="02020603050405020304" pitchFamily="18" charset="0"/>
                <a:cs typeface="Times New Roman" panose="02020603050405020304" pitchFamily="18" charset="0"/>
              </a:rPr>
              <a:t> four main areas where differences between standard writing and academic writing </a:t>
            </a:r>
            <a:r>
              <a:rPr lang="en-US" altLang="zh-CN" sz="2000" dirty="0" smtClean="0">
                <a:solidFill>
                  <a:srgbClr val="FF0000"/>
                </a:solidFill>
                <a:latin typeface="Times New Roman" panose="02020603050405020304" pitchFamily="18" charset="0"/>
                <a:cs typeface="Times New Roman" panose="02020603050405020304" pitchFamily="18" charset="0"/>
              </a:rPr>
              <a:t>can be seen</a:t>
            </a:r>
            <a:r>
              <a:rPr lang="en-US" altLang="zh-CN" sz="2000" dirty="0" smtClean="0">
                <a:latin typeface="Times New Roman" panose="02020603050405020304" pitchFamily="18" charset="0"/>
                <a:cs typeface="Times New Roman" panose="02020603050405020304" pitchFamily="18" charset="0"/>
              </a:rPr>
              <a:t>.</a:t>
            </a:r>
            <a:endParaRPr lang="zh-CN" altLang="en-US" sz="2000" dirty="0">
              <a:latin typeface="Times New Roman" panose="02020603050405020304" pitchFamily="18" charset="0"/>
              <a:cs typeface="Times New Roman" panose="02020603050405020304" pitchFamily="18" charset="0"/>
            </a:endParaRPr>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1"/>
              </p:custDataLst>
            </p:nvPr>
          </p:nvPicPr>
          <p:blipFill>
            <a:blip r:embed="rId2"/>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3"/>
              </p:custDataLst>
            </p:nvPr>
          </p:nvPicPr>
          <p:blipFill>
            <a:blip r:embed="rId4"/>
            <a:stretch>
              <a:fillRect/>
            </a:stretch>
          </p:blipFill>
          <p:spPr>
            <a:xfrm>
              <a:off x="3147" y="985"/>
              <a:ext cx="3147" cy="29"/>
            </a:xfrm>
            <a:prstGeom prst="rect">
              <a:avLst/>
            </a:prstGeom>
            <a:noFill/>
            <a:ln w="9525">
              <a:noFill/>
            </a:ln>
          </p:spPr>
        </p:pic>
      </p:gr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dirty="0" smtClean="0">
                <a:latin typeface="Times New Roman" panose="02020603050405020304" pitchFamily="18" charset="0"/>
                <a:cs typeface="Times New Roman" panose="02020603050405020304" pitchFamily="18" charset="0"/>
              </a:rPr>
              <a:t>Characteristics of academic writing</a:t>
            </a:r>
            <a:endParaRPr lang="zh-CN" altLang="en-US" dirty="0">
              <a:latin typeface="Times New Roman" panose="02020603050405020304" pitchFamily="18" charset="0"/>
              <a:cs typeface="Times New Roman" panose="02020603050405020304" pitchFamily="18" charset="0"/>
            </a:endParaRPr>
          </a:p>
        </p:txBody>
      </p:sp>
      <p:sp>
        <p:nvSpPr>
          <p:cNvPr id="4" name="TextBox 3"/>
          <p:cNvSpPr txBox="1"/>
          <p:nvPr/>
        </p:nvSpPr>
        <p:spPr>
          <a:xfrm>
            <a:off x="739103" y="1726241"/>
            <a:ext cx="10096571" cy="1630045"/>
          </a:xfrm>
          <a:prstGeom prst="rect">
            <a:avLst/>
          </a:prstGeom>
          <a:noFill/>
        </p:spPr>
        <p:txBody>
          <a:bodyPr wrap="square" rtlCol="0">
            <a:spAutoFit/>
          </a:bodyPr>
          <a:lstStyle/>
          <a:p>
            <a:pPr algn="just"/>
            <a:r>
              <a:rPr lang="en-US" altLang="zh-CN" sz="2000" b="1" dirty="0" smtClean="0">
                <a:latin typeface="Times New Roman" panose="02020603050405020304" pitchFamily="18" charset="0"/>
                <a:cs typeface="Times New Roman" panose="02020603050405020304" pitchFamily="18" charset="0"/>
              </a:rPr>
              <a:t>The use of adjectives: </a:t>
            </a:r>
            <a:endParaRPr lang="en-US" altLang="zh-CN" sz="2000" b="1" dirty="0" smtClean="0">
              <a:latin typeface="Times New Roman" panose="02020603050405020304" pitchFamily="18" charset="0"/>
              <a:cs typeface="Times New Roman" panose="02020603050405020304" pitchFamily="18" charset="0"/>
            </a:endParaRPr>
          </a:p>
          <a:p>
            <a:pPr algn="just"/>
            <a:endParaRPr lang="en-US" altLang="zh-CN" sz="2000" b="1" dirty="0" smtClean="0">
              <a:latin typeface="Times New Roman" panose="02020603050405020304" pitchFamily="18" charset="0"/>
              <a:cs typeface="Times New Roman" panose="02020603050405020304" pitchFamily="18" charset="0"/>
            </a:endParaRPr>
          </a:p>
          <a:p>
            <a:pPr algn="just"/>
            <a:r>
              <a:rPr lang="zh-CN" altLang="en-US" sz="2000" dirty="0" smtClean="0">
                <a:latin typeface="Times New Roman" panose="02020603050405020304" pitchFamily="18" charset="0"/>
                <a:cs typeface="Times New Roman" panose="02020603050405020304" pitchFamily="18" charset="0"/>
              </a:rPr>
              <a:t>中国</a:t>
            </a:r>
            <a:r>
              <a:rPr lang="en-US" altLang="zh-CN" sz="2000" dirty="0" smtClean="0">
                <a:latin typeface="Times New Roman" panose="02020603050405020304" pitchFamily="18" charset="0"/>
                <a:cs typeface="Times New Roman" panose="02020603050405020304" pitchFamily="18" charset="0"/>
              </a:rPr>
              <a:t>国家标准 GB 6447—1986 指出， “摘要”应简明、确切地记述文献重要内容，不加</a:t>
            </a:r>
            <a:endParaRPr lang="en-US" altLang="zh-CN" sz="2000" dirty="0" smtClean="0">
              <a:latin typeface="Times New Roman" panose="02020603050405020304" pitchFamily="18" charset="0"/>
              <a:cs typeface="Times New Roman" panose="02020603050405020304" pitchFamily="18" charset="0"/>
            </a:endParaRPr>
          </a:p>
          <a:p>
            <a:pPr algn="just"/>
            <a:r>
              <a:rPr lang="en-US" altLang="zh-CN" sz="2000" dirty="0" smtClean="0">
                <a:latin typeface="Times New Roman" panose="02020603050405020304" pitchFamily="18" charset="0"/>
                <a:cs typeface="Times New Roman" panose="02020603050405020304" pitchFamily="18" charset="0"/>
              </a:rPr>
              <a:t>评论和补充解释。-&gt; It’s important to avoid frequent and unnecessary use of adjectives such as </a:t>
            </a:r>
            <a:r>
              <a:rPr lang="en-US" altLang="zh-CN" sz="2000" b="1" dirty="0" smtClean="0">
                <a:latin typeface="Times New Roman" panose="02020603050405020304" pitchFamily="18" charset="0"/>
                <a:cs typeface="Times New Roman" panose="02020603050405020304" pitchFamily="18" charset="0"/>
              </a:rPr>
              <a:t>“important”, “significant”, “great”, “good”, “valuable”</a:t>
            </a:r>
            <a:r>
              <a:rPr lang="en-US" altLang="zh-CN" sz="2000" dirty="0" smtClean="0">
                <a:latin typeface="Times New Roman" panose="02020603050405020304" pitchFamily="18" charset="0"/>
                <a:cs typeface="Times New Roman" panose="02020603050405020304" pitchFamily="18" charset="0"/>
              </a:rPr>
              <a:t>.</a:t>
            </a:r>
            <a:endParaRPr lang="en-US" altLang="zh-CN" sz="2000" dirty="0" smtClean="0">
              <a:latin typeface="Times New Roman" panose="02020603050405020304" pitchFamily="18" charset="0"/>
              <a:cs typeface="Times New Roman" panose="02020603050405020304" pitchFamily="18" charset="0"/>
            </a:endParaRPr>
          </a:p>
        </p:txBody>
      </p:sp>
      <p:sp>
        <p:nvSpPr>
          <p:cNvPr id="5" name="TextBox 4"/>
          <p:cNvSpPr txBox="1"/>
          <p:nvPr/>
        </p:nvSpPr>
        <p:spPr>
          <a:xfrm>
            <a:off x="857213" y="3765237"/>
            <a:ext cx="10287072" cy="706755"/>
          </a:xfrm>
          <a:prstGeom prst="rect">
            <a:avLst/>
          </a:prstGeom>
          <a:noFill/>
        </p:spPr>
        <p:txBody>
          <a:bodyPr wrap="square" rtlCol="0">
            <a:spAutoFit/>
          </a:bodyPr>
          <a:lstStyle/>
          <a:p>
            <a:r>
              <a:rPr lang="en-US" altLang="zh-CN" sz="2000" b="1" dirty="0" smtClean="0">
                <a:latin typeface="Times New Roman" panose="02020603050405020304" pitchFamily="18" charset="0"/>
                <a:cs typeface="Times New Roman" panose="02020603050405020304" pitchFamily="18" charset="0"/>
              </a:rPr>
              <a:t>Standard writing:</a:t>
            </a:r>
            <a:r>
              <a:rPr lang="en-US" altLang="zh-CN" sz="2000" dirty="0" smtClean="0">
                <a:latin typeface="Times New Roman" panose="02020603050405020304" pitchFamily="18" charset="0"/>
                <a:cs typeface="Times New Roman" panose="02020603050405020304" pitchFamily="18" charset="0"/>
              </a:rPr>
              <a:t> We </a:t>
            </a:r>
            <a:r>
              <a:rPr lang="en-US" altLang="zh-CN" sz="2000" dirty="0" smtClean="0">
                <a:solidFill>
                  <a:srgbClr val="FF0000"/>
                </a:solidFill>
                <a:latin typeface="Times New Roman" panose="02020603050405020304" pitchFamily="18" charset="0"/>
                <a:cs typeface="Times New Roman" panose="02020603050405020304" pitchFamily="18" charset="0"/>
              </a:rPr>
              <a:t>can gain valuable insight into</a:t>
            </a:r>
            <a:r>
              <a:rPr lang="en-US" altLang="zh-CN" sz="2000" dirty="0" smtClean="0">
                <a:latin typeface="Times New Roman" panose="02020603050405020304" pitchFamily="18" charset="0"/>
                <a:cs typeface="Times New Roman" panose="02020603050405020304" pitchFamily="18" charset="0"/>
              </a:rPr>
              <a:t> the final suture position of the Siberian Craton.</a:t>
            </a:r>
            <a:endParaRPr lang="zh-CN" altLang="en-US" sz="2000" dirty="0">
              <a:latin typeface="Times New Roman" panose="02020603050405020304" pitchFamily="18" charset="0"/>
              <a:cs typeface="Times New Roman" panose="02020603050405020304" pitchFamily="18" charset="0"/>
            </a:endParaRPr>
          </a:p>
        </p:txBody>
      </p:sp>
      <p:sp>
        <p:nvSpPr>
          <p:cNvPr id="6" name="TextBox 5"/>
          <p:cNvSpPr txBox="1"/>
          <p:nvPr/>
        </p:nvSpPr>
        <p:spPr>
          <a:xfrm>
            <a:off x="857213" y="4733303"/>
            <a:ext cx="10382323" cy="398780"/>
          </a:xfrm>
          <a:prstGeom prst="rect">
            <a:avLst/>
          </a:prstGeom>
          <a:noFill/>
        </p:spPr>
        <p:txBody>
          <a:bodyPr wrap="square" rtlCol="0">
            <a:spAutoFit/>
          </a:bodyPr>
          <a:lstStyle/>
          <a:p>
            <a:r>
              <a:rPr lang="en-US" altLang="zh-CN" sz="2000" b="1" dirty="0" smtClean="0">
                <a:latin typeface="Times New Roman" panose="02020603050405020304" pitchFamily="18" charset="0"/>
                <a:cs typeface="Times New Roman" panose="02020603050405020304" pitchFamily="18" charset="0"/>
              </a:rPr>
              <a:t>Academic writing: </a:t>
            </a:r>
            <a:r>
              <a:rPr lang="en-US" altLang="zh-CN" sz="2000" dirty="0" smtClean="0">
                <a:latin typeface="Times New Roman" panose="02020603050405020304" pitchFamily="18" charset="0"/>
                <a:cs typeface="Times New Roman" panose="02020603050405020304" pitchFamily="18" charset="0"/>
              </a:rPr>
              <a:t>This study </a:t>
            </a:r>
            <a:r>
              <a:rPr lang="en-US" altLang="zh-CN" sz="2000" dirty="0" smtClean="0">
                <a:solidFill>
                  <a:srgbClr val="FF0000"/>
                </a:solidFill>
                <a:latin typeface="Times New Roman" panose="02020603050405020304" pitchFamily="18" charset="0"/>
                <a:cs typeface="Times New Roman" panose="02020603050405020304" pitchFamily="18" charset="0"/>
              </a:rPr>
              <a:t>sheds light on</a:t>
            </a:r>
            <a:r>
              <a:rPr lang="en-US" altLang="zh-CN" sz="2000" dirty="0" smtClean="0">
                <a:latin typeface="Times New Roman" panose="02020603050405020304" pitchFamily="18" charset="0"/>
                <a:cs typeface="Times New Roman" panose="02020603050405020304" pitchFamily="18" charset="0"/>
              </a:rPr>
              <a:t> the </a:t>
            </a:r>
            <a:r>
              <a:rPr lang="en-US" altLang="zh-CN" sz="2000" dirty="0" smtClean="0">
                <a:latin typeface="Times New Roman" panose="02020603050405020304" pitchFamily="18" charset="0"/>
                <a:cs typeface="Times New Roman" panose="02020603050405020304" pitchFamily="18" charset="0"/>
                <a:sym typeface="+mn-ea"/>
              </a:rPr>
              <a:t>final suture position of the Siberian Craton</a:t>
            </a:r>
            <a:r>
              <a:rPr lang="en-US" altLang="zh-CN" sz="2000" dirty="0" smtClean="0">
                <a:latin typeface="Times New Roman" panose="02020603050405020304" pitchFamily="18" charset="0"/>
                <a:cs typeface="Times New Roman" panose="02020603050405020304" pitchFamily="18" charset="0"/>
              </a:rPr>
              <a:t>.</a:t>
            </a:r>
            <a:endParaRPr lang="zh-CN" altLang="en-US" sz="2000" dirty="0">
              <a:latin typeface="Times New Roman" panose="02020603050405020304" pitchFamily="18" charset="0"/>
              <a:cs typeface="Times New Roman" panose="02020603050405020304" pitchFamily="18" charset="0"/>
            </a:endParaRPr>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1"/>
              </p:custDataLst>
            </p:nvPr>
          </p:nvPicPr>
          <p:blipFill>
            <a:blip r:embed="rId2"/>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3"/>
              </p:custDataLst>
            </p:nvPr>
          </p:nvPicPr>
          <p:blipFill>
            <a:blip r:embed="rId4"/>
            <a:stretch>
              <a:fillRect/>
            </a:stretch>
          </p:blipFill>
          <p:spPr>
            <a:xfrm>
              <a:off x="3147" y="985"/>
              <a:ext cx="3147" cy="29"/>
            </a:xfrm>
            <a:prstGeom prst="rect">
              <a:avLst/>
            </a:prstGeom>
            <a:noFill/>
            <a:ln w="9525">
              <a:noFill/>
            </a:ln>
          </p:spPr>
        </p:pic>
      </p:gr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dirty="0" smtClean="0">
                <a:latin typeface="Times New Roman" panose="02020603050405020304" pitchFamily="18" charset="0"/>
                <a:cs typeface="Times New Roman" panose="02020603050405020304" pitchFamily="18" charset="0"/>
              </a:rPr>
              <a:t>Characteristics of academic writing</a:t>
            </a:r>
            <a:endParaRPr lang="zh-CN" altLang="en-US" dirty="0">
              <a:latin typeface="Times New Roman" panose="02020603050405020304" pitchFamily="18" charset="0"/>
              <a:cs typeface="Times New Roman" panose="02020603050405020304" pitchFamily="18" charset="0"/>
            </a:endParaRPr>
          </a:p>
        </p:txBody>
      </p:sp>
      <p:sp>
        <p:nvSpPr>
          <p:cNvPr id="3" name="内容占位符 2"/>
          <p:cNvSpPr>
            <a:spLocks noGrp="1"/>
          </p:cNvSpPr>
          <p:nvPr>
            <p:ph idx="1"/>
          </p:nvPr>
        </p:nvSpPr>
        <p:spPr>
          <a:xfrm>
            <a:off x="609600" y="1600202"/>
            <a:ext cx="10972800" cy="2043113"/>
          </a:xfrm>
        </p:spPr>
        <p:txBody>
          <a:bodyPr>
            <a:normAutofit lnSpcReduction="20000"/>
          </a:bodyPr>
          <a:lstStyle/>
          <a:p>
            <a:pPr algn="just"/>
            <a:r>
              <a:rPr lang="en-US" altLang="zh-CN" dirty="0" smtClean="0">
                <a:latin typeface="Times New Roman" panose="02020603050405020304" pitchFamily="18" charset="0"/>
                <a:cs typeface="Times New Roman" panose="02020603050405020304" pitchFamily="18" charset="0"/>
              </a:rPr>
              <a:t>Academic writing is more </a:t>
            </a:r>
            <a:r>
              <a:rPr lang="en-US" altLang="zh-CN" b="1" dirty="0" smtClean="0">
                <a:solidFill>
                  <a:srgbClr val="FF0000"/>
                </a:solidFill>
                <a:latin typeface="Times New Roman" panose="02020603050405020304" pitchFamily="18" charset="0"/>
                <a:cs typeface="Times New Roman" panose="02020603050405020304" pitchFamily="18" charset="0"/>
              </a:rPr>
              <a:t>formal</a:t>
            </a:r>
            <a:endParaRPr lang="en-US" altLang="zh-CN" b="1" dirty="0" smtClean="0">
              <a:solidFill>
                <a:srgbClr val="FF0000"/>
              </a:solidFill>
              <a:latin typeface="Times New Roman" panose="02020603050405020304" pitchFamily="18" charset="0"/>
              <a:cs typeface="Times New Roman" panose="02020603050405020304" pitchFamily="18" charset="0"/>
            </a:endParaRPr>
          </a:p>
          <a:p>
            <a:pPr algn="just"/>
            <a:endParaRPr lang="en-US" altLang="zh-CN" dirty="0">
              <a:latin typeface="Times New Roman" panose="02020603050405020304" pitchFamily="18" charset="0"/>
              <a:cs typeface="Times New Roman" panose="02020603050405020304" pitchFamily="18" charset="0"/>
            </a:endParaRPr>
          </a:p>
          <a:p>
            <a:pPr algn="just"/>
            <a:r>
              <a:rPr lang="en-US" altLang="zh-CN" dirty="0" smtClean="0">
                <a:latin typeface="Times New Roman" panose="02020603050405020304" pitchFamily="18" charset="0"/>
                <a:cs typeface="Times New Roman" panose="02020603050405020304" pitchFamily="18" charset="0"/>
              </a:rPr>
              <a:t>As a general principle, academic vocabulary is more formal than the vocabulary used in other writing.</a:t>
            </a:r>
            <a:endParaRPr lang="en-US" altLang="zh-CN" dirty="0" smtClean="0">
              <a:latin typeface="Times New Roman" panose="02020603050405020304" pitchFamily="18" charset="0"/>
              <a:cs typeface="Times New Roman" panose="02020603050405020304" pitchFamily="18" charset="0"/>
            </a:endParaRPr>
          </a:p>
        </p:txBody>
      </p:sp>
      <p:sp>
        <p:nvSpPr>
          <p:cNvPr id="5" name="TextBox 4"/>
          <p:cNvSpPr txBox="1"/>
          <p:nvPr/>
        </p:nvSpPr>
        <p:spPr>
          <a:xfrm>
            <a:off x="1103464" y="4294643"/>
            <a:ext cx="4572032" cy="461665"/>
          </a:xfrm>
          <a:prstGeom prst="rect">
            <a:avLst/>
          </a:prstGeom>
          <a:noFill/>
        </p:spPr>
        <p:txBody>
          <a:bodyPr wrap="square" rtlCol="0">
            <a:spAutoFit/>
          </a:bodyPr>
          <a:lstStyle/>
          <a:p>
            <a:r>
              <a:rPr lang="en-US" altLang="zh-CN" sz="2400" dirty="0" smtClean="0">
                <a:latin typeface="Times New Roman" panose="02020603050405020304" pitchFamily="18" charset="0"/>
                <a:cs typeface="Times New Roman" panose="02020603050405020304" pitchFamily="18" charset="0"/>
              </a:rPr>
              <a:t>Standard writing: big differences</a:t>
            </a:r>
            <a:endParaRPr lang="zh-CN" altLang="en-US" sz="2400" dirty="0">
              <a:latin typeface="Times New Roman" panose="02020603050405020304" pitchFamily="18" charset="0"/>
              <a:cs typeface="Times New Roman" panose="02020603050405020304" pitchFamily="18" charset="0"/>
            </a:endParaRPr>
          </a:p>
        </p:txBody>
      </p:sp>
      <p:sp>
        <p:nvSpPr>
          <p:cNvPr id="6" name="TextBox 5"/>
          <p:cNvSpPr txBox="1"/>
          <p:nvPr/>
        </p:nvSpPr>
        <p:spPr>
          <a:xfrm>
            <a:off x="1036023" y="5181933"/>
            <a:ext cx="7143800" cy="461665"/>
          </a:xfrm>
          <a:prstGeom prst="rect">
            <a:avLst/>
          </a:prstGeom>
          <a:noFill/>
        </p:spPr>
        <p:txBody>
          <a:bodyPr wrap="square" rtlCol="0">
            <a:spAutoFit/>
          </a:bodyPr>
          <a:lstStyle/>
          <a:p>
            <a:r>
              <a:rPr lang="en-US" altLang="zh-CN" sz="2400" dirty="0" smtClean="0">
                <a:latin typeface="Times New Roman" panose="02020603050405020304" pitchFamily="18" charset="0"/>
                <a:cs typeface="Times New Roman" panose="02020603050405020304" pitchFamily="18" charset="0"/>
              </a:rPr>
              <a:t>Academic writing: most significant distinction</a:t>
            </a:r>
            <a:endParaRPr lang="zh-CN" altLang="en-US" sz="2400" dirty="0">
              <a:latin typeface="Times New Roman" panose="02020603050405020304" pitchFamily="18" charset="0"/>
              <a:cs typeface="Times New Roman" panose="02020603050405020304" pitchFamily="18" charset="0"/>
            </a:endParaRPr>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1"/>
              </p:custDataLst>
            </p:nvPr>
          </p:nvPicPr>
          <p:blipFill>
            <a:blip r:embed="rId2"/>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3"/>
              </p:custDataLst>
            </p:nvPr>
          </p:nvPicPr>
          <p:blipFill>
            <a:blip r:embed="rId4"/>
            <a:stretch>
              <a:fillRect/>
            </a:stretch>
          </p:blipFill>
          <p:spPr>
            <a:xfrm>
              <a:off x="3147" y="985"/>
              <a:ext cx="3147" cy="29"/>
            </a:xfrm>
            <a:prstGeom prst="rect">
              <a:avLst/>
            </a:prstGeom>
            <a:noFill/>
            <a:ln w="9525">
              <a:noFill/>
            </a:ln>
          </p:spPr>
        </p:pic>
      </p:gr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dirty="0" smtClean="0">
                <a:latin typeface="Times New Roman" panose="02020603050405020304" pitchFamily="18" charset="0"/>
                <a:cs typeface="Times New Roman" panose="02020603050405020304" pitchFamily="18" charset="0"/>
              </a:rPr>
              <a:t>Characteristics of academic writing</a:t>
            </a:r>
            <a:endParaRPr lang="zh-CN" altLang="en-US" dirty="0">
              <a:latin typeface="Times New Roman" panose="02020603050405020304" pitchFamily="18" charset="0"/>
              <a:cs typeface="Times New Roman" panose="02020603050405020304" pitchFamily="18" charset="0"/>
            </a:endParaRPr>
          </a:p>
        </p:txBody>
      </p:sp>
      <p:sp>
        <p:nvSpPr>
          <p:cNvPr id="3" name="内容占位符 2"/>
          <p:cNvSpPr>
            <a:spLocks noGrp="1"/>
          </p:cNvSpPr>
          <p:nvPr>
            <p:ph idx="1"/>
          </p:nvPr>
        </p:nvSpPr>
        <p:spPr>
          <a:xfrm>
            <a:off x="609600" y="1417955"/>
            <a:ext cx="10972800" cy="4178935"/>
          </a:xfrm>
        </p:spPr>
        <p:txBody>
          <a:bodyPr>
            <a:noAutofit/>
          </a:bodyPr>
          <a:lstStyle/>
          <a:p>
            <a:pPr algn="just"/>
            <a:r>
              <a:rPr lang="en-US" altLang="zh-CN" sz="2800" dirty="0" smtClean="0">
                <a:latin typeface="Times New Roman" panose="02020603050405020304" pitchFamily="18" charset="0"/>
                <a:cs typeface="Times New Roman" panose="02020603050405020304" pitchFamily="18" charset="0"/>
              </a:rPr>
              <a:t>Academic writing is more </a:t>
            </a:r>
            <a:r>
              <a:rPr lang="en-US" altLang="zh-CN" sz="2800" b="1" dirty="0" smtClean="0">
                <a:solidFill>
                  <a:srgbClr val="FF0000"/>
                </a:solidFill>
                <a:latin typeface="Times New Roman" panose="02020603050405020304" pitchFamily="18" charset="0"/>
                <a:cs typeface="Times New Roman" panose="02020603050405020304" pitchFamily="18" charset="0"/>
              </a:rPr>
              <a:t>complex</a:t>
            </a:r>
            <a:endParaRPr lang="en-US" altLang="zh-CN" sz="2800" dirty="0">
              <a:latin typeface="Times New Roman" panose="02020603050405020304" pitchFamily="18" charset="0"/>
              <a:cs typeface="Times New Roman" panose="02020603050405020304" pitchFamily="18" charset="0"/>
            </a:endParaRPr>
          </a:p>
          <a:p>
            <a:pPr algn="just"/>
            <a:r>
              <a:rPr lang="en-US" altLang="zh-CN" sz="2800" dirty="0" smtClean="0">
                <a:latin typeface="Times New Roman" panose="02020603050405020304" pitchFamily="18" charset="0"/>
                <a:cs typeface="Times New Roman" panose="02020603050405020304" pitchFamily="18" charset="0"/>
              </a:rPr>
              <a:t>Generally, academic writing is more complex than other forms of writing. This is because academic writing often discusses complex ideas which can only be expressed with particular grammar and language.</a:t>
            </a:r>
            <a:endParaRPr lang="en-US" altLang="zh-CN" sz="2800" dirty="0" smtClean="0">
              <a:latin typeface="Times New Roman" panose="02020603050405020304" pitchFamily="18" charset="0"/>
              <a:cs typeface="Times New Roman" panose="02020603050405020304" pitchFamily="18" charset="0"/>
            </a:endParaRPr>
          </a:p>
          <a:p>
            <a:pPr algn="just"/>
            <a:endParaRPr lang="zh-CN" altLang="en-US" sz="2400" dirty="0">
              <a:latin typeface="Times New Roman" panose="02020603050405020304" pitchFamily="18" charset="0"/>
              <a:cs typeface="Times New Roman" panose="02020603050405020304" pitchFamily="18" charset="0"/>
            </a:endParaRPr>
          </a:p>
          <a:p>
            <a:pPr marL="0" indent="0" algn="just">
              <a:buNone/>
            </a:pPr>
            <a:r>
              <a:rPr lang="en-US" altLang="zh-CN" sz="2400" dirty="0">
                <a:latin typeface="Times New Roman" panose="02020603050405020304" pitchFamily="18" charset="0"/>
                <a:cs typeface="Times New Roman" panose="02020603050405020304" pitchFamily="18" charset="0"/>
              </a:rPr>
              <a:t>Standard writing: Exercise helps you lose weight. It also improves your mood.</a:t>
            </a:r>
            <a:endParaRPr lang="en-US" altLang="zh-CN" sz="2400" dirty="0">
              <a:latin typeface="Times New Roman" panose="02020603050405020304" pitchFamily="18" charset="0"/>
              <a:cs typeface="Times New Roman" panose="02020603050405020304" pitchFamily="18" charset="0"/>
            </a:endParaRPr>
          </a:p>
          <a:p>
            <a:pPr algn="just"/>
            <a:endParaRPr lang="en-US" altLang="zh-CN" sz="2400" dirty="0">
              <a:latin typeface="Times New Roman" panose="02020603050405020304" pitchFamily="18" charset="0"/>
              <a:cs typeface="Times New Roman" panose="02020603050405020304" pitchFamily="18" charset="0"/>
            </a:endParaRPr>
          </a:p>
          <a:p>
            <a:pPr marL="0" indent="0" algn="just">
              <a:buNone/>
            </a:pPr>
            <a:r>
              <a:rPr lang="en-US" altLang="zh-CN" sz="2400" dirty="0">
                <a:latin typeface="Times New Roman" panose="02020603050405020304" pitchFamily="18" charset="0"/>
                <a:cs typeface="Times New Roman" panose="02020603050405020304" pitchFamily="18" charset="0"/>
              </a:rPr>
              <a:t>Academic writing: Regular engagement in physical activity has been demonstrated to contribute significantly to weight management, while also exerting a positive influence on emotional well-being.</a:t>
            </a:r>
            <a:endParaRPr lang="en-US" altLang="zh-CN" sz="2400" dirty="0">
              <a:latin typeface="Times New Roman" panose="02020603050405020304" pitchFamily="18" charset="0"/>
              <a:cs typeface="Times New Roman" panose="02020603050405020304" pitchFamily="18" charset="0"/>
            </a:endParaRPr>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1"/>
              </p:custDataLst>
            </p:nvPr>
          </p:nvPicPr>
          <p:blipFill>
            <a:blip r:embed="rId2"/>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3"/>
              </p:custDataLst>
            </p:nvPr>
          </p:nvPicPr>
          <p:blipFill>
            <a:blip r:embed="rId4"/>
            <a:stretch>
              <a:fillRect/>
            </a:stretch>
          </p:blipFill>
          <p:spPr>
            <a:xfrm>
              <a:off x="3147" y="985"/>
              <a:ext cx="3147" cy="29"/>
            </a:xfrm>
            <a:prstGeom prst="rect">
              <a:avLst/>
            </a:prstGeom>
            <a:noFill/>
            <a:ln w="9525">
              <a:noFill/>
            </a:ln>
          </p:spPr>
        </p:pic>
      </p:gr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latin typeface="Times New Roman" panose="02020603050405020304" pitchFamily="18" charset="0"/>
                <a:cs typeface="Times New Roman" panose="02020603050405020304" pitchFamily="18" charset="0"/>
              </a:rPr>
              <a:t>Common Problems</a:t>
            </a:r>
            <a:endParaRPr lang="zh-CN" altLang="en-US" dirty="0">
              <a:latin typeface="Times New Roman" panose="02020603050405020304" pitchFamily="18" charset="0"/>
              <a:cs typeface="Times New Roman" panose="02020603050405020304" pitchFamily="18" charset="0"/>
            </a:endParaRPr>
          </a:p>
        </p:txBody>
      </p:sp>
      <p:sp>
        <p:nvSpPr>
          <p:cNvPr id="3" name="内容占位符 2"/>
          <p:cNvSpPr>
            <a:spLocks noGrp="1"/>
          </p:cNvSpPr>
          <p:nvPr>
            <p:ph idx="1"/>
          </p:nvPr>
        </p:nvSpPr>
        <p:spPr>
          <a:xfrm>
            <a:off x="609600" y="1299846"/>
            <a:ext cx="10972800" cy="4525963"/>
          </a:xfrm>
        </p:spPr>
        <p:txBody>
          <a:bodyPr>
            <a:normAutofit lnSpcReduction="10000"/>
          </a:bodyPr>
          <a:lstStyle/>
          <a:p>
            <a:pPr>
              <a:buNone/>
            </a:pPr>
            <a:endParaRPr lang="en-US" altLang="zh-CN" dirty="0" smtClean="0"/>
          </a:p>
          <a:p>
            <a:r>
              <a:rPr lang="en-US" altLang="zh-CN" dirty="0" smtClean="0">
                <a:latin typeface="Times New Roman" panose="02020603050405020304" pitchFamily="18" charset="0"/>
                <a:cs typeface="Times New Roman" panose="02020603050405020304" pitchFamily="18" charset="0"/>
              </a:rPr>
              <a:t>Use of verbs (informal and lazy verbs)</a:t>
            </a:r>
            <a:endParaRPr lang="en-US" altLang="zh-CN" dirty="0" smtClean="0">
              <a:latin typeface="Times New Roman" panose="02020603050405020304" pitchFamily="18" charset="0"/>
              <a:cs typeface="Times New Roman" panose="02020603050405020304" pitchFamily="18" charset="0"/>
            </a:endParaRPr>
          </a:p>
          <a:p>
            <a:r>
              <a:rPr lang="en-US" altLang="zh-CN" dirty="0" smtClean="0">
                <a:latin typeface="Times New Roman" panose="02020603050405020304" pitchFamily="18" charset="0"/>
                <a:cs typeface="Times New Roman" panose="02020603050405020304" pitchFamily="18" charset="0"/>
              </a:rPr>
              <a:t>Use of adverbs</a:t>
            </a:r>
            <a:endParaRPr lang="en-US" altLang="zh-CN" dirty="0" smtClean="0">
              <a:latin typeface="Times New Roman" panose="02020603050405020304" pitchFamily="18" charset="0"/>
              <a:cs typeface="Times New Roman" panose="02020603050405020304" pitchFamily="18" charset="0"/>
            </a:endParaRPr>
          </a:p>
          <a:p>
            <a:r>
              <a:rPr lang="en-US" altLang="zh-CN" dirty="0" smtClean="0">
                <a:latin typeface="Times New Roman" panose="02020603050405020304" pitchFamily="18" charset="0"/>
                <a:cs typeface="Times New Roman" panose="02020603050405020304" pitchFamily="18" charset="0"/>
              </a:rPr>
              <a:t>Active/passive tense</a:t>
            </a:r>
            <a:endParaRPr lang="en-US" altLang="zh-CN" dirty="0" smtClean="0">
              <a:latin typeface="Times New Roman" panose="02020603050405020304" pitchFamily="18" charset="0"/>
              <a:cs typeface="Times New Roman" panose="02020603050405020304" pitchFamily="18" charset="0"/>
            </a:endParaRPr>
          </a:p>
          <a:p>
            <a:r>
              <a:rPr lang="en-US" altLang="zh-CN" dirty="0" smtClean="0">
                <a:latin typeface="Times New Roman" panose="02020603050405020304" pitchFamily="18" charset="0"/>
                <a:cs typeface="Times New Roman" panose="02020603050405020304" pitchFamily="18" charset="0"/>
              </a:rPr>
              <a:t>Lack of logical connectors</a:t>
            </a:r>
            <a:endParaRPr lang="en-US" altLang="zh-CN" dirty="0" smtClean="0">
              <a:latin typeface="Times New Roman" panose="02020603050405020304" pitchFamily="18" charset="0"/>
              <a:cs typeface="Times New Roman" panose="02020603050405020304" pitchFamily="18" charset="0"/>
            </a:endParaRPr>
          </a:p>
          <a:p>
            <a:r>
              <a:rPr lang="en-US" altLang="zh-CN" dirty="0" smtClean="0">
                <a:latin typeface="Times New Roman" panose="02020603050405020304" pitchFamily="18" charset="0"/>
                <a:cs typeface="Times New Roman" panose="02020603050405020304" pitchFamily="18" charset="0"/>
              </a:rPr>
              <a:t>Redundancies</a:t>
            </a:r>
            <a:endParaRPr lang="en-US" altLang="zh-CN" dirty="0" smtClean="0">
              <a:latin typeface="Times New Roman" panose="02020603050405020304" pitchFamily="18" charset="0"/>
              <a:cs typeface="Times New Roman" panose="02020603050405020304" pitchFamily="18" charset="0"/>
            </a:endParaRPr>
          </a:p>
          <a:p>
            <a:r>
              <a:rPr lang="en-US" altLang="zh-CN" dirty="0" smtClean="0">
                <a:latin typeface="Times New Roman" panose="02020603050405020304" pitchFamily="18" charset="0"/>
                <a:cs typeface="Times New Roman" panose="02020603050405020304" pitchFamily="18" charset="0"/>
              </a:rPr>
              <a:t>Under/over-use of hedges</a:t>
            </a:r>
            <a:endParaRPr lang="en-US" altLang="zh-CN" dirty="0" smtClean="0">
              <a:latin typeface="Times New Roman" panose="02020603050405020304" pitchFamily="18" charset="0"/>
              <a:cs typeface="Times New Roman" panose="02020603050405020304" pitchFamily="18" charset="0"/>
            </a:endParaRPr>
          </a:p>
          <a:p>
            <a:endParaRPr lang="en-US" altLang="zh-CN" dirty="0" smtClean="0">
              <a:latin typeface="Times New Roman" panose="02020603050405020304" pitchFamily="18" charset="0"/>
              <a:cs typeface="Times New Roman" panose="02020603050405020304" pitchFamily="18" charset="0"/>
            </a:endParaRPr>
          </a:p>
          <a:p>
            <a:endParaRPr lang="en-US" altLang="zh-CN" dirty="0" smtClean="0">
              <a:latin typeface="Times New Roman" panose="02020603050405020304" pitchFamily="18" charset="0"/>
              <a:cs typeface="Times New Roman" panose="02020603050405020304" pitchFamily="18" charset="0"/>
            </a:endParaRPr>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1"/>
              </p:custDataLst>
            </p:nvPr>
          </p:nvPicPr>
          <p:blipFill>
            <a:blip r:embed="rId2"/>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3"/>
              </p:custDataLst>
            </p:nvPr>
          </p:nvPicPr>
          <p:blipFill>
            <a:blip r:embed="rId4"/>
            <a:stretch>
              <a:fillRect/>
            </a:stretch>
          </p:blipFill>
          <p:spPr>
            <a:xfrm>
              <a:off x="3147" y="985"/>
              <a:ext cx="3147" cy="29"/>
            </a:xfrm>
            <a:prstGeom prst="rect">
              <a:avLst/>
            </a:prstGeom>
            <a:noFill/>
            <a:ln w="9525">
              <a:noFill/>
            </a:ln>
          </p:spPr>
        </p:pic>
      </p:gr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custDataLst>
              <p:tags r:id="rId1"/>
            </p:custDataLst>
          </p:nvPr>
        </p:nvGraphicFramePr>
        <p:xfrm>
          <a:off x="2000222" y="1500174"/>
          <a:ext cx="8763062" cy="4480560"/>
        </p:xfrm>
        <a:graphic>
          <a:graphicData uri="http://schemas.openxmlformats.org/drawingml/2006/table">
            <a:tbl>
              <a:tblPr firstRow="1" bandRow="1">
                <a:tableStyleId>{5C22544A-7EE6-4342-B048-85BDC9FD1C3A}</a:tableStyleId>
              </a:tblPr>
              <a:tblGrid>
                <a:gridCol w="4381531"/>
                <a:gridCol w="4381531"/>
              </a:tblGrid>
              <a:tr h="489861">
                <a:tc>
                  <a:txBody>
                    <a:bodyPr/>
                    <a:lstStyle/>
                    <a:p>
                      <a:r>
                        <a:rPr lang="en-US" altLang="zh-CN" sz="3600" dirty="0" smtClean="0">
                          <a:latin typeface="Times New Roman" panose="02020603050405020304" pitchFamily="18" charset="0"/>
                          <a:cs typeface="Times New Roman" panose="02020603050405020304" pitchFamily="18" charset="0"/>
                        </a:rPr>
                        <a:t>To end </a:t>
                      </a:r>
                      <a:r>
                        <a:rPr lang="en-US" altLang="zh-CN" sz="3600" dirty="0" err="1" smtClean="0">
                          <a:latin typeface="Times New Roman" panose="02020603050405020304" pitchFamily="18" charset="0"/>
                          <a:cs typeface="Times New Roman" panose="02020603050405020304" pitchFamily="18" charset="0"/>
                        </a:rPr>
                        <a:t>sth</a:t>
                      </a:r>
                      <a:endParaRPr lang="zh-CN" altLang="en-US" sz="3600" dirty="0">
                        <a:latin typeface="Times New Roman" panose="02020603050405020304" pitchFamily="18" charset="0"/>
                        <a:cs typeface="Times New Roman" panose="02020603050405020304" pitchFamily="18" charset="0"/>
                      </a:endParaRPr>
                    </a:p>
                  </a:txBody>
                  <a:tcPr marL="121920" marR="121920"/>
                </a:tc>
                <a:tc>
                  <a:txBody>
                    <a:bodyPr/>
                    <a:lstStyle/>
                    <a:p>
                      <a:r>
                        <a:rPr lang="en-US" altLang="zh-CN" sz="3600" dirty="0" smtClean="0">
                          <a:latin typeface="Times New Roman" panose="02020603050405020304" pitchFamily="18" charset="0"/>
                          <a:cs typeface="Times New Roman" panose="02020603050405020304" pitchFamily="18" charset="0"/>
                        </a:rPr>
                        <a:t>abolish</a:t>
                      </a:r>
                      <a:endParaRPr lang="zh-CN" altLang="en-US" sz="3600" dirty="0">
                        <a:latin typeface="Times New Roman" panose="02020603050405020304" pitchFamily="18" charset="0"/>
                        <a:cs typeface="Times New Roman" panose="02020603050405020304" pitchFamily="18" charset="0"/>
                      </a:endParaRPr>
                    </a:p>
                  </a:txBody>
                  <a:tcPr marL="121920" marR="121920"/>
                </a:tc>
              </a:tr>
              <a:tr h="489861">
                <a:tc>
                  <a:txBody>
                    <a:bodyPr/>
                    <a:lstStyle/>
                    <a:p>
                      <a:r>
                        <a:rPr lang="en-US" altLang="zh-CN" sz="3600" dirty="0" smtClean="0">
                          <a:latin typeface="Times New Roman" panose="02020603050405020304" pitchFamily="18" charset="0"/>
                          <a:cs typeface="Times New Roman" panose="02020603050405020304" pitchFamily="18" charset="0"/>
                        </a:rPr>
                        <a:t>To get </a:t>
                      </a:r>
                      <a:r>
                        <a:rPr lang="en-US" altLang="zh-CN" sz="3600" dirty="0" err="1" smtClean="0">
                          <a:latin typeface="Times New Roman" panose="02020603050405020304" pitchFamily="18" charset="0"/>
                          <a:cs typeface="Times New Roman" panose="02020603050405020304" pitchFamily="18" charset="0"/>
                        </a:rPr>
                        <a:t>sth.</a:t>
                      </a:r>
                      <a:r>
                        <a:rPr lang="en-US" altLang="zh-CN" sz="3600" dirty="0" smtClean="0">
                          <a:latin typeface="Times New Roman" panose="02020603050405020304" pitchFamily="18" charset="0"/>
                          <a:cs typeface="Times New Roman" panose="02020603050405020304" pitchFamily="18" charset="0"/>
                        </a:rPr>
                        <a:t> done</a:t>
                      </a:r>
                      <a:endParaRPr lang="zh-CN" altLang="en-US" sz="3600" dirty="0">
                        <a:latin typeface="Times New Roman" panose="02020603050405020304" pitchFamily="18" charset="0"/>
                        <a:cs typeface="Times New Roman" panose="02020603050405020304" pitchFamily="18" charset="0"/>
                      </a:endParaRPr>
                    </a:p>
                  </a:txBody>
                  <a:tcPr marL="121920" marR="121920"/>
                </a:tc>
                <a:tc>
                  <a:txBody>
                    <a:bodyPr/>
                    <a:lstStyle/>
                    <a:p>
                      <a:r>
                        <a:rPr lang="en-US" altLang="zh-CN" sz="3600" dirty="0" smtClean="0">
                          <a:latin typeface="Times New Roman" panose="02020603050405020304" pitchFamily="18" charset="0"/>
                          <a:cs typeface="Times New Roman" panose="02020603050405020304" pitchFamily="18" charset="0"/>
                        </a:rPr>
                        <a:t>accomplish</a:t>
                      </a:r>
                      <a:endParaRPr lang="zh-CN" altLang="en-US" sz="3600" dirty="0">
                        <a:latin typeface="Times New Roman" panose="02020603050405020304" pitchFamily="18" charset="0"/>
                        <a:cs typeface="Times New Roman" panose="02020603050405020304" pitchFamily="18" charset="0"/>
                      </a:endParaRPr>
                    </a:p>
                  </a:txBody>
                  <a:tcPr marL="121920" marR="121920"/>
                </a:tc>
              </a:tr>
              <a:tr h="489861">
                <a:tc>
                  <a:txBody>
                    <a:bodyPr/>
                    <a:lstStyle/>
                    <a:p>
                      <a:r>
                        <a:rPr lang="en-US" altLang="zh-CN" sz="3600" dirty="0" smtClean="0">
                          <a:latin typeface="Times New Roman" panose="02020603050405020304" pitchFamily="18" charset="0"/>
                          <a:cs typeface="Times New Roman" panose="02020603050405020304" pitchFamily="18" charset="0"/>
                        </a:rPr>
                        <a:t>To deal with </a:t>
                      </a:r>
                      <a:r>
                        <a:rPr lang="en-US" altLang="zh-CN" sz="3600" dirty="0" err="1" smtClean="0">
                          <a:latin typeface="Times New Roman" panose="02020603050405020304" pitchFamily="18" charset="0"/>
                          <a:cs typeface="Times New Roman" panose="02020603050405020304" pitchFamily="18" charset="0"/>
                        </a:rPr>
                        <a:t>sth.</a:t>
                      </a:r>
                      <a:endParaRPr lang="zh-CN" altLang="en-US" sz="3600" dirty="0">
                        <a:latin typeface="Times New Roman" panose="02020603050405020304" pitchFamily="18" charset="0"/>
                        <a:cs typeface="Times New Roman" panose="02020603050405020304" pitchFamily="18" charset="0"/>
                      </a:endParaRPr>
                    </a:p>
                  </a:txBody>
                  <a:tcPr marL="121920" marR="121920"/>
                </a:tc>
                <a:tc>
                  <a:txBody>
                    <a:bodyPr/>
                    <a:lstStyle/>
                    <a:p>
                      <a:r>
                        <a:rPr lang="en-US" altLang="zh-CN" sz="3600" dirty="0" smtClean="0">
                          <a:latin typeface="Times New Roman" panose="02020603050405020304" pitchFamily="18" charset="0"/>
                          <a:cs typeface="Times New Roman" panose="02020603050405020304" pitchFamily="18" charset="0"/>
                        </a:rPr>
                        <a:t>address</a:t>
                      </a:r>
                      <a:endParaRPr lang="zh-CN" altLang="en-US" sz="3600" dirty="0">
                        <a:latin typeface="Times New Roman" panose="02020603050405020304" pitchFamily="18" charset="0"/>
                        <a:cs typeface="Times New Roman" panose="02020603050405020304" pitchFamily="18" charset="0"/>
                      </a:endParaRPr>
                    </a:p>
                  </a:txBody>
                  <a:tcPr marL="121920" marR="121920"/>
                </a:tc>
              </a:tr>
              <a:tr h="489861">
                <a:tc>
                  <a:txBody>
                    <a:bodyPr/>
                    <a:lstStyle/>
                    <a:p>
                      <a:r>
                        <a:rPr lang="en-US" altLang="zh-CN" sz="3600" dirty="0" smtClean="0">
                          <a:latin typeface="Times New Roman" panose="02020603050405020304" pitchFamily="18" charset="0"/>
                          <a:cs typeface="Times New Roman" panose="02020603050405020304" pitchFamily="18" charset="0"/>
                        </a:rPr>
                        <a:t>To make worse</a:t>
                      </a:r>
                      <a:endParaRPr lang="zh-CN" altLang="en-US" sz="3600" dirty="0">
                        <a:latin typeface="Times New Roman" panose="02020603050405020304" pitchFamily="18" charset="0"/>
                        <a:cs typeface="Times New Roman" panose="02020603050405020304" pitchFamily="18" charset="0"/>
                      </a:endParaRPr>
                    </a:p>
                  </a:txBody>
                  <a:tcPr marL="121920" marR="121920"/>
                </a:tc>
                <a:tc>
                  <a:txBody>
                    <a:bodyPr/>
                    <a:lstStyle/>
                    <a:p>
                      <a:r>
                        <a:rPr lang="en-US" altLang="zh-CN" sz="3600" dirty="0" smtClean="0">
                          <a:latin typeface="Times New Roman" panose="02020603050405020304" pitchFamily="18" charset="0"/>
                          <a:cs typeface="Times New Roman" panose="02020603050405020304" pitchFamily="18" charset="0"/>
                        </a:rPr>
                        <a:t>aggravate</a:t>
                      </a:r>
                      <a:endParaRPr lang="zh-CN" altLang="en-US" sz="3600" dirty="0">
                        <a:latin typeface="Times New Roman" panose="02020603050405020304" pitchFamily="18" charset="0"/>
                        <a:cs typeface="Times New Roman" panose="02020603050405020304" pitchFamily="18" charset="0"/>
                      </a:endParaRPr>
                    </a:p>
                  </a:txBody>
                  <a:tcPr marL="121920" marR="121920"/>
                </a:tc>
              </a:tr>
              <a:tr h="489861">
                <a:tc>
                  <a:txBody>
                    <a:bodyPr/>
                    <a:lstStyle/>
                    <a:p>
                      <a:r>
                        <a:rPr lang="en-US" altLang="zh-CN" sz="3600" dirty="0" smtClean="0">
                          <a:latin typeface="Times New Roman" panose="02020603050405020304" pitchFamily="18" charset="0"/>
                          <a:cs typeface="Times New Roman" panose="02020603050405020304" pitchFamily="18" charset="0"/>
                        </a:rPr>
                        <a:t>To look into </a:t>
                      </a:r>
                      <a:r>
                        <a:rPr lang="en-US" altLang="zh-CN" sz="3600" dirty="0" err="1" smtClean="0">
                          <a:latin typeface="Times New Roman" panose="02020603050405020304" pitchFamily="18" charset="0"/>
                          <a:cs typeface="Times New Roman" panose="02020603050405020304" pitchFamily="18" charset="0"/>
                        </a:rPr>
                        <a:t>sth.</a:t>
                      </a:r>
                      <a:endParaRPr lang="zh-CN" altLang="en-US" sz="3600" dirty="0">
                        <a:latin typeface="Times New Roman" panose="02020603050405020304" pitchFamily="18" charset="0"/>
                        <a:cs typeface="Times New Roman" panose="02020603050405020304" pitchFamily="18" charset="0"/>
                      </a:endParaRPr>
                    </a:p>
                  </a:txBody>
                  <a:tcPr marL="121920" marR="121920"/>
                </a:tc>
                <a:tc>
                  <a:txBody>
                    <a:bodyPr/>
                    <a:lstStyle/>
                    <a:p>
                      <a:r>
                        <a:rPr lang="en-US" altLang="zh-CN" sz="3600" dirty="0" smtClean="0">
                          <a:latin typeface="Times New Roman" panose="02020603050405020304" pitchFamily="18" charset="0"/>
                          <a:cs typeface="Times New Roman" panose="02020603050405020304" pitchFamily="18" charset="0"/>
                        </a:rPr>
                        <a:t>analyze</a:t>
                      </a:r>
                      <a:endParaRPr lang="zh-CN" altLang="en-US" sz="3600" dirty="0">
                        <a:latin typeface="Times New Roman" panose="02020603050405020304" pitchFamily="18" charset="0"/>
                        <a:cs typeface="Times New Roman" panose="02020603050405020304" pitchFamily="18" charset="0"/>
                      </a:endParaRPr>
                    </a:p>
                  </a:txBody>
                  <a:tcPr marL="121920" marR="121920"/>
                </a:tc>
              </a:tr>
              <a:tr h="489861">
                <a:tc>
                  <a:txBody>
                    <a:bodyPr/>
                    <a:lstStyle/>
                    <a:p>
                      <a:r>
                        <a:rPr lang="en-US" altLang="zh-CN" sz="3600" dirty="0" smtClean="0">
                          <a:latin typeface="Times New Roman" panose="02020603050405020304" pitchFamily="18" charset="0"/>
                          <a:cs typeface="Times New Roman" panose="02020603050405020304" pitchFamily="18" charset="0"/>
                        </a:rPr>
                        <a:t>To have a guess</a:t>
                      </a:r>
                      <a:endParaRPr lang="zh-CN" altLang="en-US" sz="3600" dirty="0">
                        <a:latin typeface="Times New Roman" panose="02020603050405020304" pitchFamily="18" charset="0"/>
                        <a:cs typeface="Times New Roman" panose="02020603050405020304" pitchFamily="18" charset="0"/>
                      </a:endParaRPr>
                    </a:p>
                  </a:txBody>
                  <a:tcPr marL="121920" marR="121920"/>
                </a:tc>
                <a:tc>
                  <a:txBody>
                    <a:bodyPr/>
                    <a:lstStyle/>
                    <a:p>
                      <a:r>
                        <a:rPr lang="en-US" altLang="zh-CN" sz="3600" dirty="0" smtClean="0">
                          <a:latin typeface="Times New Roman" panose="02020603050405020304" pitchFamily="18" charset="0"/>
                          <a:cs typeface="Times New Roman" panose="02020603050405020304" pitchFamily="18" charset="0"/>
                        </a:rPr>
                        <a:t>assume</a:t>
                      </a:r>
                      <a:endParaRPr lang="zh-CN" altLang="en-US" sz="3600" dirty="0">
                        <a:latin typeface="Times New Roman" panose="02020603050405020304" pitchFamily="18" charset="0"/>
                        <a:cs typeface="Times New Roman" panose="02020603050405020304" pitchFamily="18" charset="0"/>
                      </a:endParaRPr>
                    </a:p>
                  </a:txBody>
                  <a:tcPr marL="121920" marR="121920"/>
                </a:tc>
              </a:tr>
              <a:tr h="489861">
                <a:tc>
                  <a:txBody>
                    <a:bodyPr/>
                    <a:lstStyle/>
                    <a:p>
                      <a:r>
                        <a:rPr lang="en-US" altLang="zh-CN" sz="3600" dirty="0" smtClean="0">
                          <a:latin typeface="Times New Roman" panose="02020603050405020304" pitchFamily="18" charset="0"/>
                          <a:cs typeface="Times New Roman" panose="02020603050405020304" pitchFamily="18" charset="0"/>
                        </a:rPr>
                        <a:t>To try </a:t>
                      </a:r>
                      <a:r>
                        <a:rPr lang="en-US" altLang="zh-CN" sz="3600" dirty="0" err="1" smtClean="0">
                          <a:latin typeface="Times New Roman" panose="02020603050405020304" pitchFamily="18" charset="0"/>
                          <a:cs typeface="Times New Roman" panose="02020603050405020304" pitchFamily="18" charset="0"/>
                        </a:rPr>
                        <a:t>sth.</a:t>
                      </a:r>
                      <a:endParaRPr lang="zh-CN" altLang="en-US" sz="3600" dirty="0">
                        <a:latin typeface="Times New Roman" panose="02020603050405020304" pitchFamily="18" charset="0"/>
                        <a:cs typeface="Times New Roman" panose="02020603050405020304" pitchFamily="18" charset="0"/>
                      </a:endParaRPr>
                    </a:p>
                  </a:txBody>
                  <a:tcPr marL="121920" marR="121920"/>
                </a:tc>
                <a:tc>
                  <a:txBody>
                    <a:bodyPr/>
                    <a:lstStyle/>
                    <a:p>
                      <a:r>
                        <a:rPr lang="en-US" altLang="zh-CN" sz="3600" dirty="0" smtClean="0">
                          <a:latin typeface="Times New Roman" panose="02020603050405020304" pitchFamily="18" charset="0"/>
                          <a:cs typeface="Times New Roman" panose="02020603050405020304" pitchFamily="18" charset="0"/>
                        </a:rPr>
                        <a:t>capture</a:t>
                      </a:r>
                      <a:endParaRPr lang="zh-CN" altLang="en-US" sz="3600" dirty="0">
                        <a:latin typeface="Times New Roman" panose="02020603050405020304" pitchFamily="18" charset="0"/>
                        <a:cs typeface="Times New Roman" panose="02020603050405020304" pitchFamily="18" charset="0"/>
                      </a:endParaRPr>
                    </a:p>
                  </a:txBody>
                  <a:tcPr marL="121920" marR="121920"/>
                </a:tc>
              </a:tr>
            </a:tbl>
          </a:graphicData>
        </a:graphic>
      </p:graphicFrame>
      <p:sp>
        <p:nvSpPr>
          <p:cNvPr id="5" name="TextBox 4"/>
          <p:cNvSpPr txBox="1"/>
          <p:nvPr/>
        </p:nvSpPr>
        <p:spPr>
          <a:xfrm>
            <a:off x="1986858" y="487982"/>
            <a:ext cx="9429816" cy="768350"/>
          </a:xfrm>
          <a:prstGeom prst="rect">
            <a:avLst/>
          </a:prstGeom>
          <a:noFill/>
        </p:spPr>
        <p:txBody>
          <a:bodyPr wrap="square" rtlCol="0">
            <a:spAutoFit/>
          </a:bodyPr>
          <a:lstStyle/>
          <a:p>
            <a:r>
              <a:rPr lang="en-US" altLang="zh-CN" sz="4400" dirty="0" smtClean="0">
                <a:latin typeface="Times New Roman" panose="02020603050405020304" pitchFamily="18" charset="0"/>
                <a:cs typeface="Times New Roman" panose="02020603050405020304" pitchFamily="18" charset="0"/>
              </a:rPr>
              <a:t>Use of verbs: Informal vs. Formal</a:t>
            </a:r>
            <a:endParaRPr lang="zh-CN" altLang="en-US" sz="4400" dirty="0">
              <a:latin typeface="Times New Roman" panose="02020603050405020304" pitchFamily="18" charset="0"/>
              <a:cs typeface="Times New Roman" panose="02020603050405020304" pitchFamily="18" charset="0"/>
            </a:endParaRPr>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2"/>
              </p:custDataLst>
            </p:nvPr>
          </p:nvPicPr>
          <p:blipFill>
            <a:blip r:embed="rId3"/>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4"/>
              </p:custDataLst>
            </p:nvPr>
          </p:nvPicPr>
          <p:blipFill>
            <a:blip r:embed="rId5"/>
            <a:stretch>
              <a:fillRect/>
            </a:stretch>
          </p:blipFill>
          <p:spPr>
            <a:xfrm>
              <a:off x="3147" y="985"/>
              <a:ext cx="3147" cy="29"/>
            </a:xfrm>
            <a:prstGeom prst="rect">
              <a:avLst/>
            </a:prstGeom>
            <a:noFill/>
            <a:ln w="9525">
              <a:noFill/>
            </a:ln>
          </p:spPr>
        </p:pic>
      </p:gr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en-US" altLang="zh-CN" dirty="0" smtClean="0">
                <a:latin typeface="Times New Roman" panose="02020603050405020304" pitchFamily="18" charset="0"/>
                <a:cs typeface="Times New Roman" panose="02020603050405020304" pitchFamily="18" charset="0"/>
              </a:rPr>
              <a:t>… sensors on </a:t>
            </a:r>
            <a:r>
              <a:rPr lang="en-US" altLang="zh-CN" dirty="0" err="1" smtClean="0">
                <a:latin typeface="Times New Roman" panose="02020603050405020304" pitchFamily="18" charset="0"/>
                <a:cs typeface="Times New Roman" panose="02020603050405020304" pitchFamily="18" charset="0"/>
              </a:rPr>
              <a:t>smartphones</a:t>
            </a:r>
            <a:r>
              <a:rPr lang="en-US" altLang="zh-CN" dirty="0" smtClean="0">
                <a:latin typeface="Times New Roman" panose="02020603050405020304" pitchFamily="18" charset="0"/>
                <a:cs typeface="Times New Roman" panose="02020603050405020304" pitchFamily="18" charset="0"/>
              </a:rPr>
              <a:t> </a:t>
            </a:r>
            <a:r>
              <a:rPr lang="en-US" altLang="zh-CN" b="1" dirty="0" smtClean="0">
                <a:solidFill>
                  <a:srgbClr val="FF0000"/>
                </a:solidFill>
                <a:latin typeface="Times New Roman" panose="02020603050405020304" pitchFamily="18" charset="0"/>
                <a:cs typeface="Times New Roman" panose="02020603050405020304" pitchFamily="18" charset="0"/>
              </a:rPr>
              <a:t>make it possible </a:t>
            </a:r>
            <a:r>
              <a:rPr lang="en-US" altLang="zh-CN" dirty="0" smtClean="0">
                <a:latin typeface="Times New Roman" panose="02020603050405020304" pitchFamily="18" charset="0"/>
                <a:cs typeface="Times New Roman" panose="02020603050405020304" pitchFamily="18" charset="0"/>
              </a:rPr>
              <a:t>for context awareness</a:t>
            </a:r>
            <a:endParaRPr lang="en-US" altLang="zh-CN" dirty="0" smtClean="0">
              <a:latin typeface="Times New Roman" panose="02020603050405020304" pitchFamily="18" charset="0"/>
              <a:cs typeface="Times New Roman" panose="02020603050405020304" pitchFamily="18" charset="0"/>
            </a:endParaRPr>
          </a:p>
          <a:p>
            <a:endParaRPr lang="en-US" altLang="zh-CN" dirty="0" smtClean="0">
              <a:latin typeface="Times New Roman" panose="02020603050405020304" pitchFamily="18" charset="0"/>
              <a:cs typeface="Times New Roman" panose="02020603050405020304" pitchFamily="18" charset="0"/>
            </a:endParaRPr>
          </a:p>
          <a:p>
            <a:r>
              <a:rPr lang="en-US" altLang="zh-CN" dirty="0" smtClean="0">
                <a:latin typeface="Times New Roman" panose="02020603050405020304" pitchFamily="18" charset="0"/>
                <a:cs typeface="Times New Roman" panose="02020603050405020304" pitchFamily="18" charset="0"/>
              </a:rPr>
              <a:t>enable/allow </a:t>
            </a:r>
            <a:endParaRPr lang="zh-CN" altLang="en-US"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latin typeface="Times New Roman" panose="02020603050405020304" pitchFamily="18" charset="0"/>
                <a:cs typeface="Times New Roman" panose="02020603050405020304" pitchFamily="18" charset="0"/>
              </a:rPr>
              <a:t>Lazy verbs</a:t>
            </a:r>
            <a:endParaRPr lang="zh-CN" altLang="en-US" dirty="0">
              <a:latin typeface="Times New Roman" panose="02020603050405020304" pitchFamily="18" charset="0"/>
              <a:cs typeface="Times New Roman" panose="02020603050405020304" pitchFamily="18" charset="0"/>
            </a:endParaRPr>
          </a:p>
        </p:txBody>
      </p:sp>
      <p:graphicFrame>
        <p:nvGraphicFramePr>
          <p:cNvPr id="4" name="表格 3"/>
          <p:cNvGraphicFramePr>
            <a:graphicFrameLocks noGrp="1"/>
          </p:cNvGraphicFramePr>
          <p:nvPr>
            <p:custDataLst>
              <p:tags r:id="rId1"/>
            </p:custDataLst>
          </p:nvPr>
        </p:nvGraphicFramePr>
        <p:xfrm>
          <a:off x="2032000" y="1328420"/>
          <a:ext cx="7943215" cy="4732020"/>
        </p:xfrm>
        <a:graphic>
          <a:graphicData uri="http://schemas.openxmlformats.org/drawingml/2006/table">
            <a:tbl>
              <a:tblPr firstRow="1" bandRow="1">
                <a:tableStyleId>{5C22544A-7EE6-4342-B048-85BDC9FD1C3A}</a:tableStyleId>
              </a:tblPr>
              <a:tblGrid>
                <a:gridCol w="7943215"/>
              </a:tblGrid>
              <a:tr h="525780">
                <a:tc>
                  <a:txBody>
                    <a:bodyPr/>
                    <a:lstStyle/>
                    <a:p>
                      <a:pPr algn="ctr"/>
                      <a:r>
                        <a:rPr lang="en-US" altLang="zh-CN" sz="2800" dirty="0" smtClean="0">
                          <a:latin typeface="Times New Roman" panose="02020603050405020304" pitchFamily="18" charset="0"/>
                          <a:cs typeface="Times New Roman" panose="02020603050405020304" pitchFamily="18" charset="0"/>
                        </a:rPr>
                        <a:t>Lazy</a:t>
                      </a:r>
                      <a:r>
                        <a:rPr lang="en-US" altLang="zh-CN" sz="2800" baseline="0" dirty="0" smtClean="0">
                          <a:latin typeface="Times New Roman" panose="02020603050405020304" pitchFamily="18" charset="0"/>
                          <a:cs typeface="Times New Roman" panose="02020603050405020304" pitchFamily="18" charset="0"/>
                        </a:rPr>
                        <a:t> verbs</a:t>
                      </a:r>
                      <a:endParaRPr lang="zh-CN" altLang="en-US" sz="2800" dirty="0">
                        <a:latin typeface="Times New Roman" panose="02020603050405020304" pitchFamily="18" charset="0"/>
                        <a:cs typeface="Times New Roman" panose="02020603050405020304" pitchFamily="18" charset="0"/>
                      </a:endParaRPr>
                    </a:p>
                  </a:txBody>
                  <a:tcPr marL="121920" marR="121920"/>
                </a:tc>
              </a:tr>
              <a:tr h="525780">
                <a:tc>
                  <a:txBody>
                    <a:bodyPr/>
                    <a:lstStyle/>
                    <a:p>
                      <a:pPr algn="ctr"/>
                      <a:r>
                        <a:rPr lang="en-US" altLang="zh-CN" sz="2800" dirty="0" smtClean="0">
                          <a:latin typeface="Times New Roman" panose="02020603050405020304" pitchFamily="18" charset="0"/>
                          <a:cs typeface="Times New Roman" panose="02020603050405020304" pitchFamily="18" charset="0"/>
                        </a:rPr>
                        <a:t>let</a:t>
                      </a:r>
                      <a:endParaRPr lang="zh-CN" altLang="en-US" sz="2800" dirty="0">
                        <a:latin typeface="Times New Roman" panose="02020603050405020304" pitchFamily="18" charset="0"/>
                        <a:cs typeface="Times New Roman" panose="02020603050405020304" pitchFamily="18" charset="0"/>
                      </a:endParaRPr>
                    </a:p>
                  </a:txBody>
                  <a:tcPr marL="121920" marR="121920"/>
                </a:tc>
              </a:tr>
              <a:tr h="525780">
                <a:tc>
                  <a:txBody>
                    <a:bodyPr/>
                    <a:lstStyle/>
                    <a:p>
                      <a:pPr algn="ctr"/>
                      <a:r>
                        <a:rPr lang="en-US" altLang="zh-CN" sz="2800" dirty="0" smtClean="0">
                          <a:latin typeface="Times New Roman" panose="02020603050405020304" pitchFamily="18" charset="0"/>
                          <a:cs typeface="Times New Roman" panose="02020603050405020304" pitchFamily="18" charset="0"/>
                        </a:rPr>
                        <a:t>put</a:t>
                      </a:r>
                      <a:endParaRPr lang="zh-CN" altLang="en-US" sz="2800" dirty="0">
                        <a:latin typeface="Times New Roman" panose="02020603050405020304" pitchFamily="18" charset="0"/>
                        <a:cs typeface="Times New Roman" panose="02020603050405020304" pitchFamily="18" charset="0"/>
                      </a:endParaRPr>
                    </a:p>
                  </a:txBody>
                  <a:tcPr marL="121920" marR="121920"/>
                </a:tc>
              </a:tr>
              <a:tr h="525780">
                <a:tc>
                  <a:txBody>
                    <a:bodyPr/>
                    <a:lstStyle/>
                    <a:p>
                      <a:pPr algn="ctr"/>
                      <a:r>
                        <a:rPr lang="en-US" altLang="zh-CN" sz="2800" dirty="0" smtClean="0">
                          <a:latin typeface="Times New Roman" panose="02020603050405020304" pitchFamily="18" charset="0"/>
                          <a:cs typeface="Times New Roman" panose="02020603050405020304" pitchFamily="18" charset="0"/>
                        </a:rPr>
                        <a:t>get</a:t>
                      </a:r>
                      <a:endParaRPr lang="zh-CN" altLang="en-US" sz="2800" dirty="0">
                        <a:latin typeface="Times New Roman" panose="02020603050405020304" pitchFamily="18" charset="0"/>
                        <a:cs typeface="Times New Roman" panose="02020603050405020304" pitchFamily="18" charset="0"/>
                      </a:endParaRPr>
                    </a:p>
                  </a:txBody>
                  <a:tcPr marL="121920" marR="121920"/>
                </a:tc>
              </a:tr>
              <a:tr h="525780">
                <a:tc>
                  <a:txBody>
                    <a:bodyPr/>
                    <a:lstStyle/>
                    <a:p>
                      <a:pPr algn="ctr"/>
                      <a:r>
                        <a:rPr lang="en-US" altLang="zh-CN" sz="2800" dirty="0" smtClean="0">
                          <a:latin typeface="Times New Roman" panose="02020603050405020304" pitchFamily="18" charset="0"/>
                          <a:cs typeface="Times New Roman" panose="02020603050405020304" pitchFamily="18" charset="0"/>
                        </a:rPr>
                        <a:t>to do</a:t>
                      </a:r>
                      <a:endParaRPr lang="zh-CN" altLang="en-US" sz="2800" dirty="0">
                        <a:latin typeface="Times New Roman" panose="02020603050405020304" pitchFamily="18" charset="0"/>
                        <a:cs typeface="Times New Roman" panose="02020603050405020304" pitchFamily="18" charset="0"/>
                      </a:endParaRPr>
                    </a:p>
                  </a:txBody>
                  <a:tcPr marL="121920" marR="121920"/>
                </a:tc>
              </a:tr>
              <a:tr h="525780">
                <a:tc>
                  <a:txBody>
                    <a:bodyPr/>
                    <a:lstStyle/>
                    <a:p>
                      <a:pPr algn="ctr"/>
                      <a:r>
                        <a:rPr lang="en-US" altLang="zh-CN" sz="2800" dirty="0" smtClean="0">
                          <a:latin typeface="Times New Roman" panose="02020603050405020304" pitchFamily="18" charset="0"/>
                          <a:cs typeface="Times New Roman" panose="02020603050405020304" pitchFamily="18" charset="0"/>
                        </a:rPr>
                        <a:t>to be</a:t>
                      </a:r>
                      <a:endParaRPr lang="zh-CN" altLang="en-US" sz="2800" dirty="0">
                        <a:latin typeface="Times New Roman" panose="02020603050405020304" pitchFamily="18" charset="0"/>
                        <a:cs typeface="Times New Roman" panose="02020603050405020304" pitchFamily="18" charset="0"/>
                      </a:endParaRPr>
                    </a:p>
                  </a:txBody>
                  <a:tcPr marL="121920" marR="121920"/>
                </a:tc>
              </a:tr>
              <a:tr h="525780">
                <a:tc>
                  <a:txBody>
                    <a:bodyPr/>
                    <a:lstStyle/>
                    <a:p>
                      <a:pPr algn="ctr"/>
                      <a:r>
                        <a:rPr lang="en-US" altLang="zh-CN" sz="2800" dirty="0" smtClean="0">
                          <a:latin typeface="Times New Roman" panose="02020603050405020304" pitchFamily="18" charset="0"/>
                          <a:cs typeface="Times New Roman" panose="02020603050405020304" pitchFamily="18" charset="0"/>
                        </a:rPr>
                        <a:t>to have</a:t>
                      </a:r>
                      <a:endParaRPr lang="zh-CN" altLang="en-US" sz="2800" dirty="0">
                        <a:latin typeface="Times New Roman" panose="02020603050405020304" pitchFamily="18" charset="0"/>
                        <a:cs typeface="Times New Roman" panose="02020603050405020304" pitchFamily="18" charset="0"/>
                      </a:endParaRPr>
                    </a:p>
                  </a:txBody>
                  <a:tcPr marL="121920" marR="121920"/>
                </a:tc>
              </a:tr>
              <a:tr h="525780">
                <a:tc>
                  <a:txBody>
                    <a:bodyPr/>
                    <a:lstStyle/>
                    <a:p>
                      <a:pPr algn="ctr"/>
                      <a:r>
                        <a:rPr lang="en-US" altLang="zh-CN" sz="2800" dirty="0" smtClean="0">
                          <a:latin typeface="Times New Roman" panose="02020603050405020304" pitchFamily="18" charset="0"/>
                          <a:cs typeface="Times New Roman" panose="02020603050405020304" pitchFamily="18" charset="0"/>
                        </a:rPr>
                        <a:t>make</a:t>
                      </a:r>
                      <a:endParaRPr lang="zh-CN" altLang="en-US" sz="2800" dirty="0">
                        <a:latin typeface="Times New Roman" panose="02020603050405020304" pitchFamily="18" charset="0"/>
                        <a:cs typeface="Times New Roman" panose="02020603050405020304" pitchFamily="18" charset="0"/>
                      </a:endParaRPr>
                    </a:p>
                  </a:txBody>
                  <a:tcPr marL="121920" marR="121920"/>
                </a:tc>
              </a:tr>
              <a:tr h="525780">
                <a:tc>
                  <a:txBody>
                    <a:bodyPr/>
                    <a:lstStyle/>
                    <a:p>
                      <a:pPr algn="ctr"/>
                      <a:r>
                        <a:rPr lang="en-US" altLang="zh-CN" sz="2800" dirty="0" smtClean="0">
                          <a:latin typeface="Times New Roman" panose="02020603050405020304" pitchFamily="18" charset="0"/>
                          <a:cs typeface="Times New Roman" panose="02020603050405020304" pitchFamily="18" charset="0"/>
                        </a:rPr>
                        <a:t>take</a:t>
                      </a:r>
                      <a:endParaRPr lang="zh-CN" altLang="en-US" sz="2800" dirty="0">
                        <a:latin typeface="Times New Roman" panose="02020603050405020304" pitchFamily="18" charset="0"/>
                        <a:cs typeface="Times New Roman" panose="02020603050405020304" pitchFamily="18" charset="0"/>
                      </a:endParaRPr>
                    </a:p>
                  </a:txBody>
                  <a:tcPr marL="121920" marR="121920"/>
                </a:tc>
              </a:tr>
            </a:tbl>
          </a:graphicData>
        </a:graphic>
      </p:graphicFrame>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2"/>
              </p:custDataLst>
            </p:nvPr>
          </p:nvPicPr>
          <p:blipFill>
            <a:blip r:embed="rId3"/>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4"/>
              </p:custDataLst>
            </p:nvPr>
          </p:nvPicPr>
          <p:blipFill>
            <a:blip r:embed="rId5"/>
            <a:stretch>
              <a:fillRect/>
            </a:stretch>
          </p:blipFill>
          <p:spPr>
            <a:xfrm>
              <a:off x="3147" y="985"/>
              <a:ext cx="3147" cy="29"/>
            </a:xfrm>
            <a:prstGeom prst="rect">
              <a:avLst/>
            </a:prstGeom>
            <a:noFill/>
            <a:ln w="9525">
              <a:noFill/>
            </a:ln>
          </p:spPr>
        </p:pic>
      </p:gr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en-US" altLang="zh-CN" dirty="0" smtClean="0">
                <a:latin typeface="Times New Roman" panose="02020603050405020304" pitchFamily="18" charset="0"/>
                <a:cs typeface="Times New Roman" panose="02020603050405020304" pitchFamily="18" charset="0"/>
              </a:rPr>
              <a:t>In such a structure of 4 X 4 PE array, the double average hop delay </a:t>
            </a:r>
            <a:r>
              <a:rPr lang="en-US" altLang="zh-CN" dirty="0" smtClean="0">
                <a:solidFill>
                  <a:srgbClr val="FF0000"/>
                </a:solidFill>
                <a:latin typeface="Times New Roman" panose="02020603050405020304" pitchFamily="18" charset="0"/>
                <a:cs typeface="Times New Roman" panose="02020603050405020304" pitchFamily="18" charset="0"/>
              </a:rPr>
              <a:t>is</a:t>
            </a:r>
            <a:r>
              <a:rPr lang="en-US" altLang="zh-CN" dirty="0" smtClean="0">
                <a:latin typeface="Times New Roman" panose="02020603050405020304" pitchFamily="18" charset="0"/>
                <a:cs typeface="Times New Roman" panose="02020603050405020304" pitchFamily="18" charset="0"/>
              </a:rPr>
              <a:t> between 3-7.</a:t>
            </a:r>
            <a:endParaRPr lang="en-US" altLang="zh-CN" dirty="0" smtClean="0">
              <a:latin typeface="Times New Roman" panose="02020603050405020304" pitchFamily="18" charset="0"/>
              <a:cs typeface="Times New Roman" panose="02020603050405020304" pitchFamily="18" charset="0"/>
            </a:endParaRPr>
          </a:p>
          <a:p>
            <a:endParaRPr lang="en-US" altLang="zh-CN" dirty="0" smtClean="0">
              <a:latin typeface="Times New Roman" panose="02020603050405020304" pitchFamily="18" charset="0"/>
              <a:cs typeface="Times New Roman" panose="02020603050405020304" pitchFamily="18" charset="0"/>
            </a:endParaRPr>
          </a:p>
          <a:p>
            <a:r>
              <a:rPr lang="en-US" altLang="zh-CN" dirty="0" smtClean="0">
                <a:solidFill>
                  <a:schemeClr val="tx1"/>
                </a:solidFill>
                <a:latin typeface="Times New Roman" panose="02020603050405020304" pitchFamily="18" charset="0"/>
                <a:cs typeface="Times New Roman" panose="02020603050405020304" pitchFamily="18" charset="0"/>
              </a:rPr>
              <a:t>ranges from</a:t>
            </a:r>
            <a:endParaRPr lang="en-US" altLang="zh-CN" dirty="0" smtClean="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sz="3600" b="1" dirty="0" smtClean="0">
                <a:latin typeface="Times New Roman" panose="02020603050405020304" pitchFamily="18" charset="0"/>
                <a:cs typeface="Times New Roman" panose="02020603050405020304" pitchFamily="18" charset="0"/>
              </a:rPr>
              <a:t>What is an abstract</a:t>
            </a:r>
            <a:endParaRPr lang="zh-CN" altLang="en-US" sz="3600" b="1" dirty="0">
              <a:latin typeface="Times New Roman" panose="02020603050405020304" pitchFamily="18" charset="0"/>
              <a:cs typeface="Times New Roman" panose="02020603050405020304" pitchFamily="18" charset="0"/>
            </a:endParaRPr>
          </a:p>
        </p:txBody>
      </p:sp>
      <p:sp>
        <p:nvSpPr>
          <p:cNvPr id="3" name="内容占位符 2"/>
          <p:cNvSpPr>
            <a:spLocks noGrp="1"/>
          </p:cNvSpPr>
          <p:nvPr>
            <p:ph idx="1"/>
          </p:nvPr>
        </p:nvSpPr>
        <p:spPr>
          <a:xfrm>
            <a:off x="755015" y="1892935"/>
            <a:ext cx="10828020" cy="4150360"/>
          </a:xfrm>
        </p:spPr>
        <p:txBody>
          <a:bodyPr>
            <a:normAutofit lnSpcReduction="10000"/>
          </a:bodyPr>
          <a:lstStyle/>
          <a:p>
            <a:r>
              <a:rPr lang="en-US" altLang="zh-CN" sz="2400" b="1" dirty="0" smtClean="0">
                <a:latin typeface="Times New Roman" panose="02020603050405020304" pitchFamily="18" charset="0"/>
                <a:cs typeface="Times New Roman" panose="02020603050405020304" pitchFamily="18" charset="0"/>
              </a:rPr>
              <a:t>Definition of an abstract?</a:t>
            </a:r>
            <a:endParaRPr lang="en-US" altLang="zh-CN" sz="2400" b="1" dirty="0" smtClean="0">
              <a:latin typeface="Times New Roman" panose="02020603050405020304" pitchFamily="18" charset="0"/>
              <a:cs typeface="Times New Roman" panose="02020603050405020304" pitchFamily="18" charset="0"/>
            </a:endParaRPr>
          </a:p>
          <a:p>
            <a:pPr marL="0" indent="0">
              <a:buNone/>
            </a:pPr>
            <a:r>
              <a:rPr lang="en-US" altLang="zh-CN" sz="2400" b="1" dirty="0" smtClean="0">
                <a:latin typeface="Times New Roman" panose="02020603050405020304" pitchFamily="18" charset="0"/>
                <a:cs typeface="Times New Roman" panose="02020603050405020304" pitchFamily="18" charset="0"/>
              </a:rPr>
              <a:t>     </a:t>
            </a:r>
            <a:r>
              <a:rPr sz="2400" dirty="0">
                <a:latin typeface="Times New Roman" panose="02020603050405020304" pitchFamily="18" charset="0"/>
                <a:cs typeface="Times New Roman" panose="02020603050405020304" pitchFamily="18" charset="0"/>
              </a:rPr>
              <a:t>A </a:t>
            </a:r>
            <a:r>
              <a:rPr sz="2400" dirty="0">
                <a:solidFill>
                  <a:srgbClr val="FF0000"/>
                </a:solidFill>
                <a:latin typeface="Times New Roman" panose="02020603050405020304" pitchFamily="18" charset="0"/>
                <a:cs typeface="Times New Roman" panose="02020603050405020304" pitchFamily="18" charset="0"/>
              </a:rPr>
              <a:t>brief</a:t>
            </a:r>
            <a:r>
              <a:rPr sz="2400" dirty="0">
                <a:latin typeface="Times New Roman" panose="02020603050405020304" pitchFamily="18" charset="0"/>
                <a:cs typeface="Times New Roman" panose="02020603050405020304" pitchFamily="18" charset="0"/>
              </a:rPr>
              <a:t> and </a:t>
            </a:r>
            <a:r>
              <a:rPr sz="2400" dirty="0">
                <a:solidFill>
                  <a:srgbClr val="FF0000"/>
                </a:solidFill>
                <a:latin typeface="Times New Roman" panose="02020603050405020304" pitchFamily="18" charset="0"/>
                <a:cs typeface="Times New Roman" panose="02020603050405020304" pitchFamily="18" charset="0"/>
              </a:rPr>
              <a:t>objective</a:t>
            </a:r>
            <a:r>
              <a:rPr sz="2400" dirty="0">
                <a:latin typeface="Times New Roman" panose="02020603050405020304" pitchFamily="18" charset="0"/>
                <a:cs typeface="Times New Roman" panose="02020603050405020304" pitchFamily="18" charset="0"/>
              </a:rPr>
              <a:t> representation of a </a:t>
            </a:r>
            <a:r>
              <a:rPr sz="2400" b="1" dirty="0">
                <a:latin typeface="Times New Roman" panose="02020603050405020304" pitchFamily="18" charset="0"/>
                <a:cs typeface="Times New Roman" panose="02020603050405020304" pitchFamily="18" charset="0"/>
              </a:rPr>
              <a:t>document</a:t>
            </a:r>
            <a:r>
              <a:rPr sz="2400" dirty="0">
                <a:latin typeface="Times New Roman" panose="02020603050405020304" pitchFamily="18" charset="0"/>
                <a:cs typeface="Times New Roman" panose="02020603050405020304" pitchFamily="18" charset="0"/>
              </a:rPr>
              <a:t> or an </a:t>
            </a:r>
            <a:r>
              <a:rPr sz="2400" b="1" dirty="0">
                <a:latin typeface="Times New Roman" panose="02020603050405020304" pitchFamily="18" charset="0"/>
                <a:cs typeface="Times New Roman" panose="02020603050405020304" pitchFamily="18" charset="0"/>
              </a:rPr>
              <a:t>oral presentation</a:t>
            </a:r>
            <a:r>
              <a:rPr lang="en-US" sz="2400" dirty="0">
                <a:latin typeface="Times New Roman" panose="02020603050405020304" pitchFamily="18" charset="0"/>
                <a:cs typeface="Times New Roman" panose="02020603050405020304" pitchFamily="18" charset="0"/>
              </a:rPr>
              <a:t>.</a:t>
            </a:r>
            <a:endParaRPr sz="2400" dirty="0">
              <a:latin typeface="Times New Roman" panose="02020603050405020304" pitchFamily="18" charset="0"/>
              <a:cs typeface="Times New Roman" panose="02020603050405020304" pitchFamily="18" charset="0"/>
            </a:endParaRPr>
          </a:p>
          <a:p>
            <a:pPr marL="0" indent="0">
              <a:buNone/>
            </a:pPr>
            <a:r>
              <a:rPr lang="en-US" altLang="zh-CN" sz="2400" i="1" dirty="0">
                <a:latin typeface="Times New Roman" panose="02020603050405020304" pitchFamily="18" charset="0"/>
                <a:cs typeface="Times New Roman" panose="02020603050405020304" pitchFamily="18" charset="0"/>
              </a:rPr>
              <a:t>    (American National Standards Institute. American National Standard for Writing Abstracts. ANSI Z39. 14-1979: 1)</a:t>
            </a:r>
            <a:endParaRPr lang="en-US" altLang="zh-CN" sz="2400" i="1" dirty="0">
              <a:latin typeface="Times New Roman" panose="02020603050405020304" pitchFamily="18" charset="0"/>
              <a:cs typeface="Times New Roman" panose="02020603050405020304" pitchFamily="18" charset="0"/>
            </a:endParaRPr>
          </a:p>
          <a:p>
            <a:pPr marL="0" indent="0">
              <a:buNone/>
            </a:pPr>
            <a:endParaRPr lang="en-US" altLang="zh-CN" sz="2400" dirty="0">
              <a:latin typeface="Times New Roman" panose="02020603050405020304" pitchFamily="18" charset="0"/>
              <a:cs typeface="Times New Roman" panose="02020603050405020304" pitchFamily="18" charset="0"/>
            </a:endParaRPr>
          </a:p>
          <a:p>
            <a:pPr marL="0" indent="0">
              <a:buNone/>
            </a:pPr>
            <a:endParaRPr lang="en-US" altLang="zh-CN" sz="2400" i="1" dirty="0">
              <a:latin typeface="Times New Roman" panose="02020603050405020304" pitchFamily="18" charset="0"/>
              <a:cs typeface="Times New Roman" panose="02020603050405020304" pitchFamily="18" charset="0"/>
            </a:endParaRPr>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1"/>
              </p:custDataLst>
            </p:nvPr>
          </p:nvPicPr>
          <p:blipFill>
            <a:blip r:embed="rId2"/>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3"/>
              </p:custDataLst>
            </p:nvPr>
          </p:nvPicPr>
          <p:blipFill>
            <a:blip r:embed="rId4"/>
            <a:stretch>
              <a:fillRect/>
            </a:stretch>
          </p:blipFill>
          <p:spPr>
            <a:xfrm>
              <a:off x="3147" y="985"/>
              <a:ext cx="3147" cy="29"/>
            </a:xfrm>
            <a:prstGeom prst="rect">
              <a:avLst/>
            </a:prstGeom>
            <a:noFill/>
            <a:ln w="9525">
              <a:noFill/>
            </a:ln>
          </p:spPr>
        </p:pic>
      </p:gr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en-US" altLang="zh-CN" dirty="0" smtClean="0">
                <a:latin typeface="Times New Roman" panose="02020603050405020304" pitchFamily="18" charset="0"/>
                <a:cs typeface="Times New Roman" panose="02020603050405020304" pitchFamily="18" charset="0"/>
              </a:rPr>
              <a:t>The majority of </a:t>
            </a:r>
            <a:r>
              <a:rPr lang="en-US" altLang="zh-CN" dirty="0" err="1" smtClean="0">
                <a:latin typeface="Times New Roman" panose="02020603050405020304" pitchFamily="18" charset="0"/>
                <a:cs typeface="Times New Roman" panose="02020603050405020304" pitchFamily="18" charset="0"/>
              </a:rPr>
              <a:t>proteasomes </a:t>
            </a:r>
            <a:r>
              <a:rPr lang="en-US" altLang="zh-CN" dirty="0" smtClean="0">
                <a:latin typeface="Times New Roman" panose="02020603050405020304" pitchFamily="18" charset="0"/>
                <a:cs typeface="Times New Roman" panose="02020603050405020304" pitchFamily="18" charset="0"/>
              </a:rPr>
              <a:t>(</a:t>
            </a:r>
            <a:r>
              <a:rPr lang="zh-CN" altLang="en-US" dirty="0" smtClean="0"/>
              <a:t>蛋白酶体</a:t>
            </a:r>
            <a:r>
              <a:rPr lang="en-US" altLang="zh-CN" dirty="0" smtClean="0">
                <a:latin typeface="Times New Roman" panose="02020603050405020304" pitchFamily="18" charset="0"/>
                <a:cs typeface="Times New Roman" panose="02020603050405020304" pitchFamily="18" charset="0"/>
              </a:rPr>
              <a:t>) </a:t>
            </a:r>
            <a:r>
              <a:rPr lang="en-US" altLang="zh-CN" dirty="0" smtClean="0">
                <a:solidFill>
                  <a:srgbClr val="FF0000"/>
                </a:solidFill>
                <a:latin typeface="Times New Roman" panose="02020603050405020304" pitchFamily="18" charset="0"/>
                <a:cs typeface="Times New Roman" panose="02020603050405020304" pitchFamily="18" charset="0"/>
              </a:rPr>
              <a:t>have</a:t>
            </a:r>
            <a:r>
              <a:rPr lang="en-US" altLang="zh-CN" dirty="0" smtClean="0">
                <a:latin typeface="Times New Roman" panose="02020603050405020304" pitchFamily="18" charset="0"/>
                <a:cs typeface="Times New Roman" panose="02020603050405020304" pitchFamily="18" charset="0"/>
              </a:rPr>
              <a:t> symmetrical Rpn10 protein</a:t>
            </a:r>
            <a:endParaRPr lang="en-US" altLang="zh-CN" dirty="0" smtClean="0">
              <a:latin typeface="Times New Roman" panose="02020603050405020304" pitchFamily="18" charset="0"/>
              <a:cs typeface="Times New Roman" panose="02020603050405020304" pitchFamily="18" charset="0"/>
            </a:endParaRPr>
          </a:p>
          <a:p>
            <a:endParaRPr lang="en-US" altLang="zh-CN" dirty="0" smtClean="0">
              <a:latin typeface="Times New Roman" panose="02020603050405020304" pitchFamily="18" charset="0"/>
              <a:cs typeface="Times New Roman" panose="02020603050405020304" pitchFamily="18" charset="0"/>
            </a:endParaRPr>
          </a:p>
          <a:p>
            <a:r>
              <a:rPr lang="en-US" altLang="zh-CN" dirty="0" smtClean="0">
                <a:latin typeface="Times New Roman" panose="02020603050405020304" pitchFamily="18" charset="0"/>
                <a:cs typeface="Times New Roman" panose="02020603050405020304" pitchFamily="18" charset="0"/>
              </a:rPr>
              <a:t>contain?</a:t>
            </a:r>
            <a:endParaRPr lang="zh-CN" altLang="en-US"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en-US" altLang="zh-CN" dirty="0" smtClean="0">
                <a:latin typeface="Times New Roman" panose="02020603050405020304" pitchFamily="18" charset="0"/>
                <a:cs typeface="Times New Roman" panose="02020603050405020304" pitchFamily="18" charset="0"/>
              </a:rPr>
              <a:t>No further post-processing </a:t>
            </a:r>
            <a:r>
              <a:rPr lang="en-US" altLang="zh-CN" dirty="0" smtClean="0">
                <a:solidFill>
                  <a:srgbClr val="FF0000"/>
                </a:solidFill>
                <a:latin typeface="Times New Roman" panose="02020603050405020304" pitchFamily="18" charset="0"/>
                <a:cs typeface="Times New Roman" panose="02020603050405020304" pitchFamily="18" charset="0"/>
              </a:rPr>
              <a:t>was done </a:t>
            </a:r>
            <a:r>
              <a:rPr lang="en-US" altLang="zh-CN" dirty="0" smtClean="0">
                <a:latin typeface="Times New Roman" panose="02020603050405020304" pitchFamily="18" charset="0"/>
                <a:cs typeface="Times New Roman" panose="02020603050405020304" pitchFamily="18" charset="0"/>
              </a:rPr>
              <a:t>on the images.</a:t>
            </a:r>
            <a:endParaRPr lang="en-US" altLang="zh-CN" dirty="0" smtClean="0">
              <a:latin typeface="Times New Roman" panose="02020603050405020304" pitchFamily="18" charset="0"/>
              <a:cs typeface="Times New Roman" panose="02020603050405020304" pitchFamily="18" charset="0"/>
            </a:endParaRPr>
          </a:p>
          <a:p>
            <a:endParaRPr lang="en-US" altLang="zh-CN" dirty="0" smtClean="0">
              <a:latin typeface="Times New Roman" panose="02020603050405020304" pitchFamily="18" charset="0"/>
              <a:cs typeface="Times New Roman" panose="02020603050405020304" pitchFamily="18" charset="0"/>
            </a:endParaRPr>
          </a:p>
          <a:p>
            <a:r>
              <a:rPr lang="en-US" altLang="zh-CN" dirty="0" smtClean="0">
                <a:latin typeface="Times New Roman" panose="02020603050405020304" pitchFamily="18" charset="0"/>
                <a:cs typeface="Times New Roman" panose="02020603050405020304" pitchFamily="18" charset="0"/>
              </a:rPr>
              <a:t>No further post-processing was performed on the images.</a:t>
            </a:r>
            <a:endParaRPr lang="en-US" altLang="zh-CN" dirty="0" smtClean="0">
              <a:latin typeface="Times New Roman" panose="02020603050405020304" pitchFamily="18" charset="0"/>
              <a:cs typeface="Times New Roman" panose="02020603050405020304" pitchFamily="18" charset="0"/>
            </a:endParaRPr>
          </a:p>
          <a:p>
            <a:endParaRPr lang="en-US" altLang="zh-CN" dirty="0" smtClean="0">
              <a:latin typeface="Times New Roman" panose="02020603050405020304" pitchFamily="18" charset="0"/>
              <a:cs typeface="Times New Roman" panose="02020603050405020304" pitchFamily="18" charset="0"/>
            </a:endParaRPr>
          </a:p>
          <a:p>
            <a:r>
              <a:rPr lang="en-US" altLang="zh-CN" dirty="0" smtClean="0">
                <a:latin typeface="Times New Roman" panose="02020603050405020304" pitchFamily="18" charset="0"/>
                <a:cs typeface="Times New Roman" panose="02020603050405020304" pitchFamily="18" charset="0"/>
              </a:rPr>
              <a:t>Images were not further processed.</a:t>
            </a:r>
            <a:endParaRPr lang="zh-CN" altLang="en-US"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linds(horizontal)">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en-US" altLang="zh-CN" dirty="0" smtClean="0">
                <a:latin typeface="Times New Roman" panose="02020603050405020304" pitchFamily="18" charset="0"/>
                <a:cs typeface="Times New Roman" panose="02020603050405020304" pitchFamily="18" charset="0"/>
              </a:rPr>
              <a:t>Chinese pharmaceutical companies </a:t>
            </a:r>
            <a:r>
              <a:rPr lang="en-US" altLang="zh-CN" dirty="0" smtClean="0">
                <a:solidFill>
                  <a:srgbClr val="FF0000"/>
                </a:solidFill>
                <a:latin typeface="Times New Roman" panose="02020603050405020304" pitchFamily="18" charset="0"/>
                <a:cs typeface="Times New Roman" panose="02020603050405020304" pitchFamily="18" charset="0"/>
              </a:rPr>
              <a:t>have</a:t>
            </a:r>
            <a:r>
              <a:rPr lang="en-US" altLang="zh-CN" dirty="0" smtClean="0">
                <a:latin typeface="Times New Roman" panose="02020603050405020304" pitchFamily="18" charset="0"/>
                <a:cs typeface="Times New Roman" panose="02020603050405020304" pitchFamily="18" charset="0"/>
              </a:rPr>
              <a:t> problems with …</a:t>
            </a:r>
            <a:endParaRPr lang="en-US" altLang="zh-CN" dirty="0" smtClean="0">
              <a:latin typeface="Times New Roman" panose="02020603050405020304" pitchFamily="18" charset="0"/>
              <a:cs typeface="Times New Roman" panose="02020603050405020304" pitchFamily="18" charset="0"/>
            </a:endParaRPr>
          </a:p>
          <a:p>
            <a:endParaRPr lang="en-US" altLang="zh-CN" dirty="0" smtClean="0">
              <a:latin typeface="Times New Roman" panose="02020603050405020304" pitchFamily="18" charset="0"/>
              <a:cs typeface="Times New Roman" panose="02020603050405020304" pitchFamily="18" charset="0"/>
            </a:endParaRPr>
          </a:p>
          <a:p>
            <a:r>
              <a:rPr lang="en-US" altLang="zh-CN" dirty="0" smtClean="0">
                <a:latin typeface="Times New Roman" panose="02020603050405020304" pitchFamily="18" charset="0"/>
                <a:cs typeface="Times New Roman" panose="02020603050405020304" pitchFamily="18" charset="0"/>
              </a:rPr>
              <a:t>currently face?</a:t>
            </a:r>
            <a:endParaRPr lang="zh-CN" altLang="en-US"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latin typeface="Times New Roman" panose="02020603050405020304" pitchFamily="18" charset="0"/>
                <a:cs typeface="Times New Roman" panose="02020603050405020304" pitchFamily="18" charset="0"/>
              </a:rPr>
              <a:t>Use of adverbs</a:t>
            </a:r>
            <a:endParaRPr lang="zh-CN" altLang="en-US" dirty="0">
              <a:latin typeface="Times New Roman" panose="02020603050405020304" pitchFamily="18" charset="0"/>
              <a:cs typeface="Times New Roman" panose="02020603050405020304" pitchFamily="18" charset="0"/>
            </a:endParaRPr>
          </a:p>
        </p:txBody>
      </p:sp>
      <p:sp>
        <p:nvSpPr>
          <p:cNvPr id="3" name="内容占位符 2"/>
          <p:cNvSpPr>
            <a:spLocks noGrp="1"/>
          </p:cNvSpPr>
          <p:nvPr>
            <p:ph idx="1"/>
          </p:nvPr>
        </p:nvSpPr>
        <p:spPr/>
        <p:txBody>
          <a:bodyPr/>
          <a:lstStyle/>
          <a:p>
            <a:r>
              <a:rPr lang="en-US" altLang="zh-CN" dirty="0" smtClean="0">
                <a:latin typeface="Times New Roman" panose="02020603050405020304" pitchFamily="18" charset="0"/>
                <a:cs typeface="Times New Roman" panose="02020603050405020304" pitchFamily="18" charset="0"/>
              </a:rPr>
              <a:t>Adverbs in the wrong place</a:t>
            </a:r>
            <a:endParaRPr lang="en-US" altLang="zh-CN" dirty="0" smtClean="0">
              <a:latin typeface="Times New Roman" panose="02020603050405020304" pitchFamily="18" charset="0"/>
              <a:cs typeface="Times New Roman" panose="02020603050405020304" pitchFamily="18" charset="0"/>
            </a:endParaRPr>
          </a:p>
          <a:p>
            <a:endParaRPr lang="en-US" altLang="zh-CN" dirty="0" smtClean="0">
              <a:latin typeface="Times New Roman" panose="02020603050405020304" pitchFamily="18" charset="0"/>
              <a:cs typeface="Times New Roman" panose="02020603050405020304" pitchFamily="18" charset="0"/>
            </a:endParaRPr>
          </a:p>
          <a:p>
            <a:r>
              <a:rPr lang="en-US" altLang="zh-CN" dirty="0" smtClean="0">
                <a:latin typeface="Times New Roman" panose="02020603050405020304" pitchFamily="18" charset="0"/>
                <a:cs typeface="Times New Roman" panose="02020603050405020304" pitchFamily="18" charset="0"/>
              </a:rPr>
              <a:t>The author asked the conservationist Dante to produce an artificial tusk containing a GPS system to track the smuggled ivory and to put the tusk into the black market near the town of </a:t>
            </a:r>
            <a:r>
              <a:rPr lang="en-US" altLang="zh-CN" dirty="0" err="1" smtClean="0">
                <a:latin typeface="Times New Roman" panose="02020603050405020304" pitchFamily="18" charset="0"/>
                <a:cs typeface="Times New Roman" panose="02020603050405020304" pitchFamily="18" charset="0"/>
              </a:rPr>
              <a:t>Mboki</a:t>
            </a:r>
            <a:r>
              <a:rPr lang="en-US" altLang="zh-CN" dirty="0" smtClean="0">
                <a:latin typeface="Times New Roman" panose="02020603050405020304" pitchFamily="18" charset="0"/>
                <a:cs typeface="Times New Roman" panose="02020603050405020304" pitchFamily="18" charset="0"/>
              </a:rPr>
              <a:t> </a:t>
            </a:r>
            <a:r>
              <a:rPr lang="en-US" altLang="zh-CN" u="sng" dirty="0" smtClean="0">
                <a:solidFill>
                  <a:srgbClr val="FF0000"/>
                </a:solidFill>
                <a:latin typeface="Times New Roman" panose="02020603050405020304" pitchFamily="18" charset="0"/>
                <a:cs typeface="Times New Roman" panose="02020603050405020304" pitchFamily="18" charset="0"/>
              </a:rPr>
              <a:t>successfully</a:t>
            </a:r>
            <a:r>
              <a:rPr lang="en-US" altLang="zh-CN" dirty="0" smtClean="0">
                <a:latin typeface="Times New Roman" panose="02020603050405020304" pitchFamily="18" charset="0"/>
                <a:cs typeface="Times New Roman" panose="02020603050405020304" pitchFamily="18" charset="0"/>
              </a:rPr>
              <a:t>.</a:t>
            </a:r>
            <a:endParaRPr lang="en-US" altLang="zh-CN" dirty="0">
              <a:latin typeface="Times New Roman" panose="02020603050405020304" pitchFamily="18" charset="0"/>
              <a:cs typeface="Times New Roman" panose="02020603050405020304" pitchFamily="18" charset="0"/>
            </a:endParaRPr>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1"/>
              </p:custDataLst>
            </p:nvPr>
          </p:nvPicPr>
          <p:blipFill>
            <a:blip r:embed="rId2"/>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3"/>
              </p:custDataLst>
            </p:nvPr>
          </p:nvPicPr>
          <p:blipFill>
            <a:blip r:embed="rId4"/>
            <a:stretch>
              <a:fillRect/>
            </a:stretch>
          </p:blipFill>
          <p:spPr>
            <a:xfrm>
              <a:off x="3147" y="985"/>
              <a:ext cx="3147" cy="29"/>
            </a:xfrm>
            <a:prstGeom prst="rect">
              <a:avLst/>
            </a:prstGeom>
            <a:noFill/>
            <a:ln w="9525">
              <a:noFill/>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latin typeface="Times New Roman" panose="02020603050405020304" pitchFamily="18" charset="0"/>
                <a:cs typeface="Times New Roman" panose="02020603050405020304" pitchFamily="18" charset="0"/>
                <a:sym typeface="+mn-ea"/>
              </a:rPr>
              <a:t>Use of adverbs</a:t>
            </a:r>
            <a:endParaRPr lang="zh-CN" altLang="en-US" dirty="0">
              <a:latin typeface="Times New Roman" panose="02020603050405020304" pitchFamily="18" charset="0"/>
              <a:cs typeface="Times New Roman" panose="02020603050405020304" pitchFamily="18" charset="0"/>
            </a:endParaRPr>
          </a:p>
        </p:txBody>
      </p:sp>
      <p:sp>
        <p:nvSpPr>
          <p:cNvPr id="3" name="内容占位符 2"/>
          <p:cNvSpPr>
            <a:spLocks noGrp="1"/>
          </p:cNvSpPr>
          <p:nvPr>
            <p:ph idx="1"/>
          </p:nvPr>
        </p:nvSpPr>
        <p:spPr/>
        <p:txBody>
          <a:bodyPr/>
          <a:lstStyle/>
          <a:p>
            <a:r>
              <a:rPr lang="en-US" altLang="zh-CN" b="1" dirty="0" smtClean="0">
                <a:latin typeface="Times New Roman" panose="02020603050405020304" pitchFamily="18" charset="0"/>
                <a:cs typeface="Times New Roman" panose="02020603050405020304" pitchFamily="18" charset="0"/>
              </a:rPr>
              <a:t>Adverbs in the wrong place</a:t>
            </a:r>
            <a:endParaRPr lang="en-US" altLang="zh-CN" b="1" dirty="0" smtClean="0">
              <a:latin typeface="Times New Roman" panose="02020603050405020304" pitchFamily="18" charset="0"/>
              <a:cs typeface="Times New Roman" panose="02020603050405020304" pitchFamily="18" charset="0"/>
            </a:endParaRPr>
          </a:p>
          <a:p>
            <a:endParaRPr lang="en-US" altLang="zh-CN" dirty="0">
              <a:latin typeface="Times New Roman" panose="02020603050405020304" pitchFamily="18" charset="0"/>
              <a:cs typeface="Times New Roman" panose="02020603050405020304" pitchFamily="18" charset="0"/>
            </a:endParaRPr>
          </a:p>
          <a:p>
            <a:r>
              <a:rPr lang="en-US" altLang="zh-CN" dirty="0" smtClean="0">
                <a:latin typeface="Times New Roman" panose="02020603050405020304" pitchFamily="18" charset="0"/>
                <a:cs typeface="Times New Roman" panose="02020603050405020304" pitchFamily="18" charset="0"/>
              </a:rPr>
              <a:t>This model was developed by Smith et al. (1956) </a:t>
            </a:r>
            <a:r>
              <a:rPr lang="en-US" altLang="zh-CN" b="1" dirty="0" smtClean="0">
                <a:solidFill>
                  <a:srgbClr val="FF0000"/>
                </a:solidFill>
                <a:latin typeface="Times New Roman" panose="02020603050405020304" pitchFamily="18" charset="0"/>
                <a:cs typeface="Times New Roman" panose="02020603050405020304" pitchFamily="18" charset="0"/>
              </a:rPr>
              <a:t>originally</a:t>
            </a:r>
            <a:r>
              <a:rPr lang="en-US" altLang="zh-CN" dirty="0" smtClean="0">
                <a:latin typeface="Times New Roman" panose="02020603050405020304" pitchFamily="18" charset="0"/>
                <a:cs typeface="Times New Roman" panose="02020603050405020304" pitchFamily="18" charset="0"/>
              </a:rPr>
              <a:t>.</a:t>
            </a:r>
            <a:endParaRPr lang="en-US" altLang="zh-CN" dirty="0" smtClean="0">
              <a:latin typeface="Times New Roman" panose="02020603050405020304" pitchFamily="18" charset="0"/>
              <a:cs typeface="Times New Roman" panose="02020603050405020304" pitchFamily="18" charset="0"/>
            </a:endParaRPr>
          </a:p>
          <a:p>
            <a:endParaRPr lang="en-US" altLang="zh-CN" dirty="0">
              <a:latin typeface="Times New Roman" panose="02020603050405020304" pitchFamily="18" charset="0"/>
              <a:cs typeface="Times New Roman" panose="02020603050405020304" pitchFamily="18" charset="0"/>
            </a:endParaRPr>
          </a:p>
          <a:p>
            <a:r>
              <a:rPr lang="en-US" altLang="zh-CN" dirty="0" smtClean="0">
                <a:latin typeface="Times New Roman" panose="02020603050405020304" pitchFamily="18" charset="0"/>
                <a:cs typeface="Times New Roman" panose="02020603050405020304" pitchFamily="18" charset="0"/>
              </a:rPr>
              <a:t>This model was </a:t>
            </a:r>
            <a:r>
              <a:rPr lang="en-US" altLang="zh-CN" b="1" dirty="0" smtClean="0">
                <a:solidFill>
                  <a:srgbClr val="FF0000"/>
                </a:solidFill>
                <a:latin typeface="Times New Roman" panose="02020603050405020304" pitchFamily="18" charset="0"/>
                <a:cs typeface="Times New Roman" panose="02020603050405020304" pitchFamily="18" charset="0"/>
              </a:rPr>
              <a:t>originally</a:t>
            </a:r>
            <a:r>
              <a:rPr lang="en-US" altLang="zh-CN" dirty="0" smtClean="0">
                <a:latin typeface="Times New Roman" panose="02020603050405020304" pitchFamily="18" charset="0"/>
                <a:cs typeface="Times New Roman" panose="02020603050405020304" pitchFamily="18" charset="0"/>
              </a:rPr>
              <a:t> developed by Smith et al. (1956).</a:t>
            </a:r>
            <a:endParaRPr lang="zh-CN" altLang="en-US" dirty="0">
              <a:latin typeface="Times New Roman" panose="02020603050405020304" pitchFamily="18" charset="0"/>
              <a:cs typeface="Times New Roman" panose="02020603050405020304" pitchFamily="18" charset="0"/>
            </a:endParaRPr>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1"/>
              </p:custDataLst>
            </p:nvPr>
          </p:nvPicPr>
          <p:blipFill>
            <a:blip r:embed="rId2"/>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3"/>
              </p:custDataLst>
            </p:nvPr>
          </p:nvPicPr>
          <p:blipFill>
            <a:blip r:embed="rId4"/>
            <a:stretch>
              <a:fillRect/>
            </a:stretch>
          </p:blipFill>
          <p:spPr>
            <a:xfrm>
              <a:off x="3147" y="985"/>
              <a:ext cx="3147" cy="29"/>
            </a:xfrm>
            <a:prstGeom prst="rect">
              <a:avLst/>
            </a:prstGeom>
            <a:noFill/>
            <a:ln w="9525">
              <a:noFill/>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linds(horizontal)">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latin typeface="Times New Roman" panose="02020603050405020304" pitchFamily="18" charset="0"/>
                <a:cs typeface="Times New Roman" panose="02020603050405020304" pitchFamily="18" charset="0"/>
                <a:sym typeface="+mn-ea"/>
              </a:rPr>
              <a:t>Use of adverbs</a:t>
            </a:r>
            <a:endParaRPr lang="zh-CN" altLang="en-US"/>
          </a:p>
        </p:txBody>
      </p:sp>
      <p:sp>
        <p:nvSpPr>
          <p:cNvPr id="3" name="内容占位符 2"/>
          <p:cNvSpPr>
            <a:spLocks noGrp="1"/>
          </p:cNvSpPr>
          <p:nvPr>
            <p:ph idx="1"/>
          </p:nvPr>
        </p:nvSpPr>
        <p:spPr/>
        <p:txBody>
          <a:bodyPr/>
          <a:lstStyle/>
          <a:p>
            <a:r>
              <a:rPr lang="en-US" altLang="zh-CN" b="1" dirty="0" smtClean="0">
                <a:solidFill>
                  <a:srgbClr val="FF0000"/>
                </a:solidFill>
                <a:latin typeface="Times New Roman" panose="02020603050405020304" pitchFamily="18" charset="0"/>
                <a:cs typeface="Times New Roman" panose="02020603050405020304" pitchFamily="18" charset="0"/>
              </a:rPr>
              <a:t>Then</a:t>
            </a:r>
            <a:r>
              <a:rPr lang="en-US" altLang="zh-CN" dirty="0" smtClean="0">
                <a:latin typeface="Times New Roman" panose="02020603050405020304" pitchFamily="18" charset="0"/>
                <a:cs typeface="Times New Roman" panose="02020603050405020304" pitchFamily="18" charset="0"/>
              </a:rPr>
              <a:t> the samples were analyzed using a scanning electron microscope.</a:t>
            </a:r>
            <a:endParaRPr lang="en-US" altLang="zh-CN" dirty="0" smtClean="0">
              <a:latin typeface="Times New Roman" panose="02020603050405020304" pitchFamily="18" charset="0"/>
              <a:cs typeface="Times New Roman" panose="02020603050405020304" pitchFamily="18" charset="0"/>
            </a:endParaRPr>
          </a:p>
          <a:p>
            <a:endParaRPr lang="en-US" altLang="zh-CN" dirty="0">
              <a:latin typeface="Times New Roman" panose="02020603050405020304" pitchFamily="18" charset="0"/>
              <a:cs typeface="Times New Roman" panose="02020603050405020304" pitchFamily="18" charset="0"/>
            </a:endParaRPr>
          </a:p>
          <a:p>
            <a:r>
              <a:rPr lang="en-US" altLang="zh-CN" dirty="0" smtClean="0">
                <a:latin typeface="Times New Roman" panose="02020603050405020304" pitchFamily="18" charset="0"/>
                <a:cs typeface="Times New Roman" panose="02020603050405020304" pitchFamily="18" charset="0"/>
              </a:rPr>
              <a:t>The samples were </a:t>
            </a:r>
            <a:r>
              <a:rPr lang="en-US" altLang="zh-CN" b="1" dirty="0" smtClean="0">
                <a:solidFill>
                  <a:srgbClr val="FF0000"/>
                </a:solidFill>
                <a:latin typeface="Times New Roman" panose="02020603050405020304" pitchFamily="18" charset="0"/>
                <a:cs typeface="Times New Roman" panose="02020603050405020304" pitchFamily="18" charset="0"/>
              </a:rPr>
              <a:t>then</a:t>
            </a:r>
            <a:r>
              <a:rPr lang="en-US" altLang="zh-CN" dirty="0" smtClean="0">
                <a:latin typeface="Times New Roman" panose="02020603050405020304" pitchFamily="18" charset="0"/>
                <a:cs typeface="Times New Roman" panose="02020603050405020304" pitchFamily="18" charset="0"/>
              </a:rPr>
              <a:t> analyzed using a scanning electron microscope.</a:t>
            </a:r>
            <a:endParaRPr lang="zh-CN" altLang="en-US" dirty="0">
              <a:latin typeface="Times New Roman" panose="02020603050405020304" pitchFamily="18" charset="0"/>
              <a:cs typeface="Times New Roman" panose="02020603050405020304" pitchFamily="18" charset="0"/>
            </a:endParaRPr>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1"/>
              </p:custDataLst>
            </p:nvPr>
          </p:nvPicPr>
          <p:blipFill>
            <a:blip r:embed="rId2"/>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3"/>
              </p:custDataLst>
            </p:nvPr>
          </p:nvPicPr>
          <p:blipFill>
            <a:blip r:embed="rId4"/>
            <a:stretch>
              <a:fillRect/>
            </a:stretch>
          </p:blipFill>
          <p:spPr>
            <a:xfrm>
              <a:off x="3147" y="985"/>
              <a:ext cx="3147" cy="29"/>
            </a:xfrm>
            <a:prstGeom prst="rect">
              <a:avLst/>
            </a:prstGeom>
            <a:noFill/>
            <a:ln w="9525">
              <a:noFill/>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latin typeface="Times New Roman" panose="02020603050405020304" pitchFamily="18" charset="0"/>
                <a:cs typeface="Times New Roman" panose="02020603050405020304" pitchFamily="18" charset="0"/>
                <a:sym typeface="+mn-ea"/>
              </a:rPr>
              <a:t>Use of adverbs</a:t>
            </a:r>
            <a:endParaRPr lang="zh-CN" altLang="en-US" dirty="0"/>
          </a:p>
        </p:txBody>
      </p:sp>
      <p:sp>
        <p:nvSpPr>
          <p:cNvPr id="3" name="内容占位符 2"/>
          <p:cNvSpPr>
            <a:spLocks noGrp="1"/>
          </p:cNvSpPr>
          <p:nvPr>
            <p:ph idx="1"/>
          </p:nvPr>
        </p:nvSpPr>
        <p:spPr/>
        <p:txBody>
          <a:bodyPr>
            <a:normAutofit lnSpcReduction="20000"/>
          </a:bodyPr>
          <a:lstStyle/>
          <a:p>
            <a:pPr algn="just"/>
            <a:r>
              <a:rPr lang="en-US" altLang="zh-CN" b="1" dirty="0" smtClean="0">
                <a:latin typeface="Times New Roman" panose="02020603050405020304" pitchFamily="18" charset="0"/>
                <a:cs typeface="Times New Roman" panose="02020603050405020304" pitchFamily="18" charset="0"/>
                <a:sym typeface="+mn-ea"/>
              </a:rPr>
              <a:t>Use of adverb “obviously”</a:t>
            </a:r>
            <a:endParaRPr lang="zh-CN" altLang="en-US" b="1" dirty="0"/>
          </a:p>
          <a:p>
            <a:pPr algn="just"/>
            <a:endParaRPr lang="en-US" altLang="zh-CN" dirty="0" smtClean="0">
              <a:latin typeface="Times New Roman" panose="02020603050405020304" pitchFamily="18" charset="0"/>
              <a:cs typeface="Times New Roman" panose="02020603050405020304" pitchFamily="18" charset="0"/>
            </a:endParaRPr>
          </a:p>
          <a:p>
            <a:pPr algn="just"/>
            <a:r>
              <a:rPr lang="en-US" altLang="zh-CN" dirty="0" smtClean="0">
                <a:latin typeface="Times New Roman" panose="02020603050405020304" pitchFamily="18" charset="0"/>
                <a:cs typeface="Times New Roman" panose="02020603050405020304" pitchFamily="18" charset="0"/>
              </a:rPr>
              <a:t>Fig. 4(a) shows the time overhead of the two different algorithms in 10 times. </a:t>
            </a:r>
            <a:r>
              <a:rPr lang="en-US" altLang="zh-CN" b="1" u="sng" dirty="0" smtClean="0">
                <a:latin typeface="Times New Roman" panose="02020603050405020304" pitchFamily="18" charset="0"/>
                <a:cs typeface="Times New Roman" panose="02020603050405020304" pitchFamily="18" charset="0"/>
              </a:rPr>
              <a:t>Obviously</a:t>
            </a:r>
            <a:r>
              <a:rPr lang="en-US" altLang="zh-CN" dirty="0" smtClean="0">
                <a:latin typeface="Times New Roman" panose="02020603050405020304" pitchFamily="18" charset="0"/>
                <a:cs typeface="Times New Roman" panose="02020603050405020304" pitchFamily="18" charset="0"/>
              </a:rPr>
              <a:t>, the extra time overhead occupies 3%-8%, which could be regarded as insignificant.</a:t>
            </a:r>
            <a:endParaRPr lang="en-US" altLang="zh-CN" dirty="0" smtClean="0">
              <a:latin typeface="Times New Roman" panose="02020603050405020304" pitchFamily="18" charset="0"/>
              <a:cs typeface="Times New Roman" panose="02020603050405020304" pitchFamily="18" charset="0"/>
            </a:endParaRPr>
          </a:p>
          <a:p>
            <a:pPr algn="just"/>
            <a:endParaRPr lang="en-US" altLang="zh-CN" dirty="0">
              <a:latin typeface="Times New Roman" panose="02020603050405020304" pitchFamily="18" charset="0"/>
              <a:cs typeface="Times New Roman" panose="02020603050405020304" pitchFamily="18" charset="0"/>
            </a:endParaRPr>
          </a:p>
          <a:p>
            <a:pPr algn="just"/>
            <a:r>
              <a:rPr lang="en-US" altLang="zh-CN" dirty="0" smtClean="0">
                <a:latin typeface="Times New Roman" panose="02020603050405020304" pitchFamily="18" charset="0"/>
                <a:cs typeface="Times New Roman" panose="02020603050405020304" pitchFamily="18" charset="0"/>
              </a:rPr>
              <a:t>If you (the reader) cannot see that, then you must be stupid.</a:t>
            </a:r>
            <a:endParaRPr lang="en-US" altLang="zh-CN" dirty="0" smtClean="0">
              <a:latin typeface="Times New Roman" panose="02020603050405020304" pitchFamily="18" charset="0"/>
              <a:cs typeface="Times New Roman" panose="02020603050405020304" pitchFamily="18" charset="0"/>
            </a:endParaRPr>
          </a:p>
          <a:p>
            <a:pPr algn="just"/>
            <a:endParaRPr lang="en-US" altLang="zh-CN" dirty="0" smtClean="0">
              <a:latin typeface="Times New Roman" panose="02020603050405020304" pitchFamily="18" charset="0"/>
              <a:cs typeface="Times New Roman" panose="02020603050405020304" pitchFamily="18" charset="0"/>
            </a:endParaRPr>
          </a:p>
          <a:p>
            <a:pPr algn="just"/>
            <a:r>
              <a:rPr lang="en-US" altLang="zh-CN" dirty="0" smtClean="0">
                <a:latin typeface="Times New Roman" panose="02020603050405020304" pitchFamily="18" charset="0"/>
                <a:cs typeface="Times New Roman" panose="02020603050405020304" pitchFamily="18" charset="0"/>
              </a:rPr>
              <a:t>Replace with: evidently/clearly/…or just delete?</a:t>
            </a:r>
            <a:endParaRPr lang="en-US" altLang="zh-CN" dirty="0">
              <a:latin typeface="Times New Roman" panose="02020603050405020304" pitchFamily="18" charset="0"/>
              <a:cs typeface="Times New Roman" panose="02020603050405020304" pitchFamily="18" charset="0"/>
            </a:endParaRPr>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1"/>
              </p:custDataLst>
            </p:nvPr>
          </p:nvPicPr>
          <p:blipFill>
            <a:blip r:embed="rId2"/>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3"/>
              </p:custDataLst>
            </p:nvPr>
          </p:nvPicPr>
          <p:blipFill>
            <a:blip r:embed="rId4"/>
            <a:stretch>
              <a:fillRect/>
            </a:stretch>
          </p:blipFill>
          <p:spPr>
            <a:xfrm>
              <a:off x="3147" y="985"/>
              <a:ext cx="3147" cy="29"/>
            </a:xfrm>
            <a:prstGeom prst="rect">
              <a:avLst/>
            </a:prstGeom>
            <a:noFill/>
            <a:ln w="9525">
              <a:noFill/>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linds(horizontal)">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blinds(horizontal)">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latin typeface="Times New Roman" panose="02020603050405020304" pitchFamily="18" charset="0"/>
                <a:cs typeface="Times New Roman" panose="02020603050405020304" pitchFamily="18" charset="0"/>
                <a:sym typeface="+mn-ea"/>
              </a:rPr>
              <a:t>Active/passive voice</a:t>
            </a:r>
            <a:endParaRPr lang="zh-CN" altLang="en-US"/>
          </a:p>
        </p:txBody>
      </p:sp>
      <p:sp>
        <p:nvSpPr>
          <p:cNvPr id="3" name="内容占位符 2"/>
          <p:cNvSpPr>
            <a:spLocks noGrp="1"/>
          </p:cNvSpPr>
          <p:nvPr>
            <p:ph idx="1"/>
          </p:nvPr>
        </p:nvSpPr>
        <p:spPr/>
        <p:txBody>
          <a:bodyPr/>
          <a:lstStyle/>
          <a:p>
            <a:pPr algn="just"/>
            <a:r>
              <a:rPr lang="en-US" altLang="zh-CN" sz="2800" dirty="0" smtClean="0">
                <a:latin typeface="Times New Roman" panose="02020603050405020304" pitchFamily="18" charset="0"/>
                <a:cs typeface="Times New Roman" panose="02020603050405020304" pitchFamily="18" charset="0"/>
              </a:rPr>
              <a:t>摘要作为注重条理性的信息型文本，语态选择应以实现各语步功能为目的。与传统观点</a:t>
            </a:r>
            <a:r>
              <a:rPr lang="zh-CN" altLang="en-US" sz="2800" dirty="0" smtClean="0">
                <a:latin typeface="Times New Roman" panose="02020603050405020304" pitchFamily="18" charset="0"/>
                <a:cs typeface="Times New Roman" panose="02020603050405020304" pitchFamily="18" charset="0"/>
              </a:rPr>
              <a:t>不同</a:t>
            </a:r>
            <a:r>
              <a:rPr lang="en-US" altLang="zh-CN" sz="2800" dirty="0" smtClean="0">
                <a:latin typeface="Times New Roman" panose="02020603050405020304" pitchFamily="18" charset="0"/>
                <a:cs typeface="Times New Roman" panose="02020603050405020304" pitchFamily="18" charset="0"/>
              </a:rPr>
              <a:t>，目前国际主流期刊和权威学者主张更多使用主动语态，因被动语态常导致句子结构臃肿，且很难起到从主位 (theme) 过渡到述位(rheme) 以突显新信息的作用</a:t>
            </a:r>
            <a:r>
              <a:rPr lang="zh-CN" altLang="en-US" sz="2800" dirty="0" smtClean="0">
                <a:latin typeface="Times New Roman" panose="02020603050405020304" pitchFamily="18" charset="0"/>
                <a:cs typeface="Times New Roman" panose="02020603050405020304" pitchFamily="18" charset="0"/>
              </a:rPr>
              <a:t>。</a:t>
            </a:r>
            <a:endParaRPr lang="zh-CN" altLang="en-US" sz="2800" dirty="0" smtClean="0">
              <a:latin typeface="Times New Roman" panose="02020603050405020304" pitchFamily="18" charset="0"/>
              <a:cs typeface="Times New Roman" panose="02020603050405020304" pitchFamily="18" charset="0"/>
            </a:endParaRPr>
          </a:p>
          <a:p>
            <a:pPr algn="just"/>
            <a:endParaRPr lang="zh-CN" altLang="en-US" sz="2800" dirty="0" smtClean="0">
              <a:latin typeface="Times New Roman" panose="02020603050405020304" pitchFamily="18" charset="0"/>
              <a:cs typeface="Times New Roman" panose="02020603050405020304" pitchFamily="18" charset="0"/>
            </a:endParaRPr>
          </a:p>
          <a:p>
            <a:pPr algn="just"/>
            <a:endParaRPr lang="zh-CN" altLang="en-US" sz="2800" dirty="0" smtClean="0">
              <a:latin typeface="Times New Roman" panose="02020603050405020304" pitchFamily="18" charset="0"/>
              <a:cs typeface="Times New Roman" panose="02020603050405020304" pitchFamily="18" charset="0"/>
            </a:endParaRPr>
          </a:p>
          <a:p>
            <a:pPr algn="just"/>
            <a:r>
              <a:rPr lang="zh-CN" altLang="en-US" sz="2800" dirty="0" smtClean="0">
                <a:latin typeface="Times New Roman" panose="02020603050405020304" pitchFamily="18" charset="0"/>
                <a:cs typeface="Times New Roman" panose="02020603050405020304" pitchFamily="18" charset="0"/>
              </a:rPr>
              <a:t>人称和语态上，使用 We引导的主动语态更令读者感到亲切。</a:t>
            </a:r>
            <a:endParaRPr lang="zh-CN" altLang="en-US" sz="2800" dirty="0" smtClean="0">
              <a:latin typeface="Times New Roman" panose="02020603050405020304" pitchFamily="18" charset="0"/>
              <a:cs typeface="Times New Roman" panose="02020603050405020304" pitchFamily="18" charset="0"/>
            </a:endParaRPr>
          </a:p>
        </p:txBody>
      </p:sp>
      <p:sp>
        <p:nvSpPr>
          <p:cNvPr id="4" name="灯片编号占位符 3"/>
          <p:cNvSpPr>
            <a:spLocks noGrp="1"/>
          </p:cNvSpPr>
          <p:nvPr>
            <p:ph type="sldNum" sz="quarter" idx="12"/>
          </p:nvPr>
        </p:nvSpPr>
        <p:spPr/>
        <p:txBody>
          <a:bodyPr/>
          <a:lstStyle/>
          <a:p>
            <a:fld id="{04CF5F1E-8A68-4E27-9A5E-D196D58037A6}" type="slidenum">
              <a:rPr lang="zh-CN" altLang="en-US" smtClean="0">
                <a:solidFill>
                  <a:prstClr val="black">
                    <a:tint val="75000"/>
                  </a:prstClr>
                </a:solidFill>
              </a:rPr>
            </a:fld>
            <a:endParaRPr lang="zh-CN" altLang="en-US">
              <a:solidFill>
                <a:prstClr val="black">
                  <a:tint val="75000"/>
                </a:prstClr>
              </a:solidFill>
            </a:endParaRPr>
          </a:p>
        </p:txBody>
      </p:sp>
      <p:sp>
        <p:nvSpPr>
          <p:cNvPr id="5" name="文本框 4"/>
          <p:cNvSpPr txBox="1"/>
          <p:nvPr/>
        </p:nvSpPr>
        <p:spPr>
          <a:xfrm>
            <a:off x="963295" y="3617595"/>
            <a:ext cx="10264775" cy="368300"/>
          </a:xfrm>
          <a:prstGeom prst="rect">
            <a:avLst/>
          </a:prstGeom>
          <a:noFill/>
        </p:spPr>
        <p:txBody>
          <a:bodyPr wrap="square" rtlCol="0">
            <a:spAutoFit/>
          </a:bodyPr>
          <a:p>
            <a:r>
              <a:rPr lang="zh-CN" altLang="en-US">
                <a:latin typeface="Times New Roman" panose="02020603050405020304" pitchFamily="18" charset="0"/>
                <a:cs typeface="Times New Roman" panose="02020603050405020304" pitchFamily="18" charset="0"/>
              </a:rPr>
              <a:t>（李海军</a:t>
            </a:r>
            <a:r>
              <a:rPr lang="en-US" altLang="zh-CN">
                <a:latin typeface="Times New Roman" panose="02020603050405020304" pitchFamily="18" charset="0"/>
                <a:cs typeface="Times New Roman" panose="02020603050405020304" pitchFamily="18" charset="0"/>
              </a:rPr>
              <a:t>,</a:t>
            </a:r>
            <a:r>
              <a:rPr lang="zh-CN" altLang="en-US">
                <a:latin typeface="Times New Roman" panose="02020603050405020304" pitchFamily="18" charset="0"/>
                <a:cs typeface="Times New Roman" panose="02020603050405020304" pitchFamily="18" charset="0"/>
              </a:rPr>
              <a:t>吴迪龙 </a:t>
            </a:r>
            <a:r>
              <a:rPr lang="en-US" altLang="zh-CN">
                <a:latin typeface="Times New Roman" panose="02020603050405020304" pitchFamily="18" charset="0"/>
                <a:cs typeface="Times New Roman" panose="02020603050405020304" pitchFamily="18" charset="0"/>
              </a:rPr>
              <a:t>. </a:t>
            </a:r>
            <a:r>
              <a:rPr lang="zh-CN" altLang="en-US">
                <a:latin typeface="Times New Roman" panose="02020603050405020304" pitchFamily="18" charset="0"/>
                <a:cs typeface="Times New Roman" panose="02020603050405020304" pitchFamily="18" charset="0"/>
              </a:rPr>
              <a:t>科技英语文体的嬗变与科技论文的英译</a:t>
            </a:r>
            <a:r>
              <a:rPr lang="en-US" altLang="zh-CN">
                <a:latin typeface="Times New Roman" panose="02020603050405020304" pitchFamily="18" charset="0"/>
                <a:cs typeface="Times New Roman" panose="02020603050405020304" pitchFamily="18" charset="0"/>
              </a:rPr>
              <a:t>. </a:t>
            </a:r>
            <a:r>
              <a:rPr lang="zh-CN" altLang="en-US">
                <a:latin typeface="Times New Roman" panose="02020603050405020304" pitchFamily="18" charset="0"/>
                <a:cs typeface="Times New Roman" panose="02020603050405020304" pitchFamily="18" charset="0"/>
              </a:rPr>
              <a:t>上海翻译</a:t>
            </a:r>
            <a:r>
              <a:rPr lang="en-US" altLang="zh-CN">
                <a:latin typeface="Times New Roman" panose="02020603050405020304" pitchFamily="18" charset="0"/>
                <a:cs typeface="Times New Roman" panose="02020603050405020304" pitchFamily="18" charset="0"/>
              </a:rPr>
              <a:t>, </a:t>
            </a:r>
            <a:r>
              <a:rPr lang="zh-CN" altLang="en-US">
                <a:latin typeface="Times New Roman" panose="02020603050405020304" pitchFamily="18" charset="0"/>
                <a:cs typeface="Times New Roman" panose="02020603050405020304" pitchFamily="18" charset="0"/>
              </a:rPr>
              <a:t>2006(3): 28-31）</a:t>
            </a:r>
            <a:endParaRPr lang="zh-CN" altLang="en-US">
              <a:latin typeface="Times New Roman" panose="02020603050405020304" pitchFamily="18" charset="0"/>
              <a:cs typeface="Times New Roman" panose="02020603050405020304" pitchFamily="18" charset="0"/>
            </a:endParaRPr>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1"/>
              </p:custDataLst>
            </p:nvPr>
          </p:nvPicPr>
          <p:blipFill>
            <a:blip r:embed="rId2"/>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3"/>
              </p:custDataLst>
            </p:nvPr>
          </p:nvPicPr>
          <p:blipFill>
            <a:blip r:embed="rId4"/>
            <a:stretch>
              <a:fillRect/>
            </a:stretch>
          </p:blipFill>
          <p:spPr>
            <a:xfrm>
              <a:off x="3147" y="985"/>
              <a:ext cx="3147" cy="29"/>
            </a:xfrm>
            <a:prstGeom prst="rect">
              <a:avLst/>
            </a:prstGeom>
            <a:noFill/>
            <a:ln w="9525">
              <a:noFill/>
            </a:ln>
          </p:spPr>
        </p:pic>
      </p:grpSp>
      <p:sp>
        <p:nvSpPr>
          <p:cNvPr id="6" name="文本框 5"/>
          <p:cNvSpPr txBox="1"/>
          <p:nvPr/>
        </p:nvSpPr>
        <p:spPr>
          <a:xfrm>
            <a:off x="1059815" y="5092065"/>
            <a:ext cx="10073005" cy="645160"/>
          </a:xfrm>
          <a:prstGeom prst="rect">
            <a:avLst/>
          </a:prstGeom>
          <a:noFill/>
        </p:spPr>
        <p:txBody>
          <a:bodyPr wrap="square" rtlCol="0">
            <a:spAutoFit/>
          </a:bodyPr>
          <a:p>
            <a:r>
              <a:rPr lang="en-US" altLang="zh-CN">
                <a:latin typeface="Times New Roman" panose="02020603050405020304" pitchFamily="18" charset="0"/>
                <a:cs typeface="Times New Roman" panose="02020603050405020304" pitchFamily="18" charset="0"/>
              </a:rPr>
              <a:t>(</a:t>
            </a:r>
            <a:r>
              <a:rPr lang="zh-CN" altLang="en-US">
                <a:latin typeface="Times New Roman" panose="02020603050405020304" pitchFamily="18" charset="0"/>
                <a:cs typeface="Times New Roman" panose="02020603050405020304" pitchFamily="18" charset="0"/>
              </a:rPr>
              <a:t>Kuo C. The Use of Personal Pronouns: </a:t>
            </a:r>
            <a:r>
              <a:rPr lang="en-US" altLang="zh-CN">
                <a:latin typeface="Times New Roman" panose="02020603050405020304" pitchFamily="18" charset="0"/>
                <a:cs typeface="Times New Roman" panose="02020603050405020304" pitchFamily="18" charset="0"/>
              </a:rPr>
              <a:t>R</a:t>
            </a:r>
            <a:r>
              <a:rPr lang="zh-CN" altLang="en-US">
                <a:latin typeface="Times New Roman" panose="02020603050405020304" pitchFamily="18" charset="0"/>
                <a:cs typeface="Times New Roman" panose="02020603050405020304" pitchFamily="18" charset="0"/>
              </a:rPr>
              <a:t>ole </a:t>
            </a:r>
            <a:r>
              <a:rPr lang="en-US" altLang="zh-CN">
                <a:latin typeface="Times New Roman" panose="02020603050405020304" pitchFamily="18" charset="0"/>
                <a:cs typeface="Times New Roman" panose="02020603050405020304" pitchFamily="18" charset="0"/>
              </a:rPr>
              <a:t>R</a:t>
            </a:r>
            <a:r>
              <a:rPr lang="zh-CN" altLang="en-US">
                <a:latin typeface="Times New Roman" panose="02020603050405020304" pitchFamily="18" charset="0"/>
                <a:cs typeface="Times New Roman" panose="02020603050405020304" pitchFamily="18" charset="0"/>
              </a:rPr>
              <a:t>elationship in</a:t>
            </a:r>
            <a:r>
              <a:rPr lang="en-US" altLang="zh-CN">
                <a:latin typeface="Times New Roman" panose="02020603050405020304" pitchFamily="18" charset="0"/>
                <a:cs typeface="Times New Roman" panose="02020603050405020304" pitchFamily="18" charset="0"/>
              </a:rPr>
              <a:t> </a:t>
            </a:r>
            <a:r>
              <a:rPr lang="zh-CN" altLang="en-US">
                <a:latin typeface="Times New Roman" panose="02020603050405020304" pitchFamily="18" charset="0"/>
                <a:cs typeface="Times New Roman" panose="02020603050405020304" pitchFamily="18" charset="0"/>
              </a:rPr>
              <a:t>Scientific Journal Articles. English for Specific Purposes</a:t>
            </a:r>
            <a:r>
              <a:rPr lang="en-US" altLang="zh-CN">
                <a:latin typeface="Times New Roman" panose="02020603050405020304" pitchFamily="18" charset="0"/>
                <a:cs typeface="Times New Roman" panose="02020603050405020304" pitchFamily="18" charset="0"/>
              </a:rPr>
              <a:t>, </a:t>
            </a:r>
            <a:r>
              <a:rPr lang="zh-CN" altLang="en-US">
                <a:latin typeface="Times New Roman" panose="02020603050405020304" pitchFamily="18" charset="0"/>
                <a:cs typeface="Times New Roman" panose="02020603050405020304" pitchFamily="18" charset="0"/>
              </a:rPr>
              <a:t>1999</a:t>
            </a:r>
            <a:r>
              <a:rPr lang="en-US" altLang="zh-CN">
                <a:latin typeface="Times New Roman" panose="02020603050405020304" pitchFamily="18" charset="0"/>
                <a:cs typeface="Times New Roman" panose="02020603050405020304" pitchFamily="18" charset="0"/>
              </a:rPr>
              <a:t>, </a:t>
            </a:r>
            <a:r>
              <a:rPr lang="zh-CN" altLang="en-US">
                <a:latin typeface="Times New Roman" panose="02020603050405020304" pitchFamily="18" charset="0"/>
                <a:cs typeface="Times New Roman" panose="02020603050405020304" pitchFamily="18" charset="0"/>
              </a:rPr>
              <a:t>18(2)</a:t>
            </a:r>
            <a:r>
              <a:rPr lang="en-US" altLang="zh-CN">
                <a:latin typeface="Times New Roman" panose="02020603050405020304" pitchFamily="18" charset="0"/>
                <a:cs typeface="Times New Roman" panose="02020603050405020304" pitchFamily="18" charset="0"/>
              </a:rPr>
              <a:t>:</a:t>
            </a:r>
            <a:r>
              <a:rPr lang="zh-CN" altLang="en-US">
                <a:latin typeface="Times New Roman" panose="02020603050405020304" pitchFamily="18" charset="0"/>
                <a:cs typeface="Times New Roman" panose="02020603050405020304" pitchFamily="18" charset="0"/>
              </a:rPr>
              <a:t> 121-138</a:t>
            </a:r>
            <a:r>
              <a:rPr lang="en-US" altLang="zh-CN">
                <a:latin typeface="Times New Roman" panose="02020603050405020304" pitchFamily="18" charset="0"/>
                <a:cs typeface="Times New Roman" panose="02020603050405020304" pitchFamily="18" charset="0"/>
              </a:rPr>
              <a:t>)</a:t>
            </a:r>
            <a:endParaRPr lang="en-US" altLang="zh-CN">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latin typeface="Times New Roman" panose="02020603050405020304" pitchFamily="18" charset="0"/>
                <a:cs typeface="Times New Roman" panose="02020603050405020304" pitchFamily="18" charset="0"/>
              </a:rPr>
              <a:t>Active/passive tense</a:t>
            </a:r>
            <a:endParaRPr lang="en-US" altLang="zh-CN"/>
          </a:p>
        </p:txBody>
      </p:sp>
      <p:sp>
        <p:nvSpPr>
          <p:cNvPr id="3" name="内容占位符 2"/>
          <p:cNvSpPr>
            <a:spLocks noGrp="1"/>
          </p:cNvSpPr>
          <p:nvPr>
            <p:ph idx="1"/>
          </p:nvPr>
        </p:nvSpPr>
        <p:spPr/>
        <p:txBody>
          <a:bodyPr/>
          <a:lstStyle/>
          <a:p>
            <a:pPr algn="just"/>
            <a:r>
              <a:rPr lang="en-US" altLang="zh-CN" dirty="0" smtClean="0">
                <a:latin typeface="Times New Roman" panose="02020603050405020304" pitchFamily="18" charset="0"/>
                <a:cs typeface="Times New Roman" panose="02020603050405020304" pitchFamily="18" charset="0"/>
              </a:rPr>
              <a:t>Taking NIR samples of cefixime and phenytoin tablets as experimental datasets, a multi-class and multi-manufacturer classification model of drugs </a:t>
            </a:r>
            <a:r>
              <a:rPr lang="en-US" altLang="zh-CN" dirty="0" smtClean="0">
                <a:solidFill>
                  <a:srgbClr val="FF0000"/>
                </a:solidFill>
                <a:latin typeface="Times New Roman" panose="02020603050405020304" pitchFamily="18" charset="0"/>
                <a:cs typeface="Times New Roman" panose="02020603050405020304" pitchFamily="18" charset="0"/>
              </a:rPr>
              <a:t>is</a:t>
            </a:r>
            <a:r>
              <a:rPr lang="en-US" altLang="zh-CN" dirty="0" smtClean="0">
                <a:latin typeface="Times New Roman" panose="02020603050405020304" pitchFamily="18" charset="0"/>
                <a:cs typeface="Times New Roman" panose="02020603050405020304" pitchFamily="18" charset="0"/>
              </a:rPr>
              <a:t> established.</a:t>
            </a:r>
            <a:endParaRPr lang="en-US" altLang="zh-CN" dirty="0" smtClean="0">
              <a:latin typeface="Times New Roman" panose="02020603050405020304" pitchFamily="18" charset="0"/>
              <a:cs typeface="Times New Roman" panose="02020603050405020304" pitchFamily="18" charset="0"/>
            </a:endParaRPr>
          </a:p>
          <a:p>
            <a:pPr algn="just"/>
            <a:endParaRPr lang="en-US" altLang="zh-CN" dirty="0" smtClean="0">
              <a:latin typeface="Times New Roman" panose="02020603050405020304" pitchFamily="18" charset="0"/>
              <a:cs typeface="Times New Roman" panose="02020603050405020304" pitchFamily="18" charset="0"/>
            </a:endParaRPr>
          </a:p>
          <a:p>
            <a:pPr algn="just"/>
            <a:r>
              <a:rPr lang="en-US" altLang="zh-CN" dirty="0" smtClean="0">
                <a:latin typeface="Times New Roman" panose="02020603050405020304" pitchFamily="18" charset="0"/>
                <a:cs typeface="Times New Roman" panose="02020603050405020304" pitchFamily="18" charset="0"/>
              </a:rPr>
              <a:t>We established a multi-classification model of drugs with NIR samples of cefixime and phenytoin tablets as experimental datasets.</a:t>
            </a:r>
            <a:endParaRPr lang="en-US" altLang="zh-CN" dirty="0" smtClean="0">
              <a:latin typeface="Times New Roman" panose="02020603050405020304" pitchFamily="18" charset="0"/>
              <a:cs typeface="Times New Roman" panose="02020603050405020304" pitchFamily="18" charset="0"/>
            </a:endParaRPr>
          </a:p>
        </p:txBody>
      </p:sp>
      <p:sp>
        <p:nvSpPr>
          <p:cNvPr id="4" name="灯片编号占位符 3"/>
          <p:cNvSpPr>
            <a:spLocks noGrp="1"/>
          </p:cNvSpPr>
          <p:nvPr>
            <p:ph type="sldNum" sz="quarter" idx="12"/>
          </p:nvPr>
        </p:nvSpPr>
        <p:spPr/>
        <p:txBody>
          <a:bodyPr/>
          <a:lstStyle/>
          <a:p>
            <a:fld id="{04CF5F1E-8A68-4E27-9A5E-D196D58037A6}" type="slidenum">
              <a:rPr lang="zh-CN" altLang="en-US" smtClean="0">
                <a:solidFill>
                  <a:prstClr val="black">
                    <a:tint val="75000"/>
                  </a:prstClr>
                </a:solidFill>
              </a:rPr>
            </a:fld>
            <a:endParaRPr lang="zh-CN" altLang="en-US">
              <a:solidFill>
                <a:prstClr val="black">
                  <a:tint val="75000"/>
                </a:prstClr>
              </a:solidFill>
            </a:endParaRPr>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1"/>
              </p:custDataLst>
            </p:nvPr>
          </p:nvPicPr>
          <p:blipFill>
            <a:blip r:embed="rId2"/>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3"/>
              </p:custDataLst>
            </p:nvPr>
          </p:nvPicPr>
          <p:blipFill>
            <a:blip r:embed="rId4"/>
            <a:stretch>
              <a:fillRect/>
            </a:stretch>
          </p:blipFill>
          <p:spPr>
            <a:xfrm>
              <a:off x="3147" y="985"/>
              <a:ext cx="3147" cy="29"/>
            </a:xfrm>
            <a:prstGeom prst="rect">
              <a:avLst/>
            </a:prstGeom>
            <a:noFill/>
            <a:ln w="9525">
              <a:noFill/>
            </a:ln>
          </p:spPr>
        </p:pic>
      </p:gr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latin typeface="Times New Roman" panose="02020603050405020304" pitchFamily="18" charset="0"/>
                <a:cs typeface="Times New Roman" panose="02020603050405020304" pitchFamily="18" charset="0"/>
                <a:sym typeface="+mn-ea"/>
              </a:rPr>
              <a:t>Lack of logical connectors</a:t>
            </a:r>
            <a:endParaRPr lang="zh-CN" altLang="en-US"/>
          </a:p>
        </p:txBody>
      </p:sp>
      <p:sp>
        <p:nvSpPr>
          <p:cNvPr id="3" name="内容占位符 2"/>
          <p:cNvSpPr>
            <a:spLocks noGrp="1"/>
          </p:cNvSpPr>
          <p:nvPr>
            <p:ph idx="1"/>
          </p:nvPr>
        </p:nvSpPr>
        <p:spPr>
          <a:xfrm>
            <a:off x="695960" y="1571626"/>
            <a:ext cx="10972800" cy="4525963"/>
          </a:xfrm>
        </p:spPr>
        <p:txBody>
          <a:bodyPr>
            <a:normAutofit/>
          </a:bodyPr>
          <a:lstStyle/>
          <a:p>
            <a:pPr algn="just"/>
            <a:r>
              <a:rPr lang="en-US" altLang="zh-CN" b="1" dirty="0" smtClean="0">
                <a:latin typeface="Times New Roman" panose="02020603050405020304" pitchFamily="18" charset="0"/>
                <a:cs typeface="Times New Roman" panose="02020603050405020304" pitchFamily="18" charset="0"/>
              </a:rPr>
              <a:t>Chinese and English (Paratactic vs. </a:t>
            </a:r>
            <a:r>
              <a:rPr lang="en-US" altLang="zh-CN" b="1" dirty="0" smtClean="0">
                <a:latin typeface="Times New Roman" panose="02020603050405020304" pitchFamily="18" charset="0"/>
                <a:cs typeface="Times New Roman" panose="02020603050405020304" pitchFamily="18" charset="0"/>
                <a:sym typeface="+mn-ea"/>
              </a:rPr>
              <a:t>Hypotactic</a:t>
            </a:r>
            <a:r>
              <a:rPr lang="en-US" altLang="zh-CN" b="1" dirty="0" smtClean="0">
                <a:latin typeface="Times New Roman" panose="02020603050405020304" pitchFamily="18" charset="0"/>
                <a:cs typeface="Times New Roman" panose="02020603050405020304" pitchFamily="18" charset="0"/>
              </a:rPr>
              <a:t>)</a:t>
            </a:r>
            <a:endParaRPr lang="en-US" altLang="zh-CN" dirty="0" smtClean="0">
              <a:latin typeface="Times New Roman" panose="02020603050405020304" pitchFamily="18" charset="0"/>
              <a:cs typeface="Times New Roman" panose="02020603050405020304" pitchFamily="18" charset="0"/>
            </a:endParaRPr>
          </a:p>
          <a:p>
            <a:pPr marL="0" indent="0" algn="just">
              <a:buNone/>
            </a:pPr>
            <a:r>
              <a:rPr lang="en-US" b="1" dirty="0" smtClean="0">
                <a:latin typeface="Times New Roman" panose="02020603050405020304" pitchFamily="18" charset="0"/>
                <a:cs typeface="Times New Roman" panose="02020603050405020304" pitchFamily="18" charset="0"/>
              </a:rPr>
              <a:t>Syntax:</a:t>
            </a:r>
            <a:r>
              <a:rPr lang="en-US" dirty="0" smtClean="0">
                <a:latin typeface="Times New Roman" panose="02020603050405020304" pitchFamily="18" charset="0"/>
                <a:cs typeface="Times New Roman" panose="02020603050405020304" pitchFamily="18" charset="0"/>
              </a:rPr>
              <a:t> An English sentence is like a train, while a Chinese sentence is like a fan.</a:t>
            </a:r>
            <a:endParaRPr lang="zh-CN" altLang="en-US" dirty="0" smtClean="0">
              <a:latin typeface="Times New Roman" panose="02020603050405020304" pitchFamily="18" charset="0"/>
              <a:cs typeface="Times New Roman" panose="02020603050405020304" pitchFamily="18" charset="0"/>
            </a:endParaRPr>
          </a:p>
          <a:p>
            <a:pPr marL="0" algn="just">
              <a:buClrTx/>
              <a:buSzTx/>
              <a:buNone/>
            </a:pPr>
            <a:r>
              <a:rPr lang="zh-CN" altLang="en-US" sz="2000" dirty="0" smtClean="0">
                <a:latin typeface="Times New Roman" panose="02020603050405020304" pitchFamily="18" charset="0"/>
                <a:cs typeface="Times New Roman" panose="02020603050405020304" pitchFamily="18" charset="0"/>
              </a:rPr>
              <a:t>(</a:t>
            </a:r>
            <a:r>
              <a:rPr lang="zh-CN" altLang="en-US" sz="2000" dirty="0" smtClean="0">
                <a:latin typeface="Times New Roman" panose="02020603050405020304" pitchFamily="18" charset="0"/>
                <a:cs typeface="Times New Roman" panose="02020603050405020304" pitchFamily="18" charset="0"/>
                <a:sym typeface="+mn-ea"/>
              </a:rPr>
              <a:t>叶子南、施晓菁. </a:t>
            </a:r>
            <a:r>
              <a:rPr lang="zh-CN" altLang="en-US" sz="2000" dirty="0" smtClean="0">
                <a:latin typeface="Times New Roman" panose="02020603050405020304" pitchFamily="18" charset="0"/>
                <a:cs typeface="Times New Roman" panose="02020603050405020304" pitchFamily="18" charset="0"/>
              </a:rPr>
              <a:t>汉英翻译指要—核心概念与技巧. 北京:外语教学与研究出版社，2011.）</a:t>
            </a:r>
            <a:endParaRPr lang="zh-CN" altLang="en-US" sz="2000" dirty="0" smtClean="0">
              <a:latin typeface="Times New Roman" panose="02020603050405020304" pitchFamily="18" charset="0"/>
              <a:cs typeface="Times New Roman" panose="02020603050405020304" pitchFamily="18" charset="0"/>
            </a:endParaRPr>
          </a:p>
          <a:p>
            <a:pPr algn="just"/>
            <a:endParaRPr lang="en-US" altLang="zh-CN" sz="2000" dirty="0" smtClean="0">
              <a:latin typeface="Times New Roman" panose="02020603050405020304" pitchFamily="18" charset="0"/>
              <a:cs typeface="Times New Roman" panose="02020603050405020304" pitchFamily="18" charset="0"/>
            </a:endParaRPr>
          </a:p>
        </p:txBody>
      </p:sp>
      <p:sp>
        <p:nvSpPr>
          <p:cNvPr id="4" name="灯片编号占位符 3"/>
          <p:cNvSpPr>
            <a:spLocks noGrp="1"/>
          </p:cNvSpPr>
          <p:nvPr>
            <p:ph type="sldNum" sz="quarter" idx="12"/>
          </p:nvPr>
        </p:nvSpPr>
        <p:spPr/>
        <p:txBody>
          <a:bodyPr/>
          <a:lstStyle/>
          <a:p>
            <a:fld id="{04CF5F1E-8A68-4E27-9A5E-D196D58037A6}" type="slidenum">
              <a:rPr lang="zh-CN" altLang="en-US" smtClean="0">
                <a:solidFill>
                  <a:prstClr val="black">
                    <a:tint val="75000"/>
                  </a:prstClr>
                </a:solidFill>
              </a:rPr>
            </a:fld>
            <a:endParaRPr lang="zh-CN" altLang="en-US">
              <a:solidFill>
                <a:prstClr val="black">
                  <a:tint val="75000"/>
                </a:prstClr>
              </a:solidFill>
            </a:endParaRPr>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1"/>
              </p:custDataLst>
            </p:nvPr>
          </p:nvPicPr>
          <p:blipFill>
            <a:blip r:embed="rId2"/>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3"/>
              </p:custDataLst>
            </p:nvPr>
          </p:nvPicPr>
          <p:blipFill>
            <a:blip r:embed="rId4"/>
            <a:stretch>
              <a:fillRect/>
            </a:stretch>
          </p:blipFill>
          <p:spPr>
            <a:xfrm>
              <a:off x="3147" y="985"/>
              <a:ext cx="3147" cy="29"/>
            </a:xfrm>
            <a:prstGeom prst="rect">
              <a:avLst/>
            </a:prstGeom>
            <a:noFill/>
            <a:ln w="9525">
              <a:noFill/>
            </a:ln>
          </p:spPr>
        </p:pic>
      </p:grpSp>
      <p:pic>
        <p:nvPicPr>
          <p:cNvPr id="5" name="图片 4"/>
          <p:cNvPicPr>
            <a:picLocks noChangeAspect="1"/>
          </p:cNvPicPr>
          <p:nvPr>
            <p:custDataLst>
              <p:tags r:id="rId5"/>
            </p:custDataLst>
          </p:nvPr>
        </p:nvPicPr>
        <p:blipFill>
          <a:blip r:embed="rId6"/>
          <a:stretch>
            <a:fillRect/>
          </a:stretch>
        </p:blipFill>
        <p:spPr>
          <a:xfrm>
            <a:off x="859790" y="3906520"/>
            <a:ext cx="3470275" cy="1922145"/>
          </a:xfrm>
          <a:prstGeom prst="rect">
            <a:avLst/>
          </a:prstGeom>
          <a:effectLst>
            <a:outerShdw blurRad="177800" dist="152400" dir="2700000" algn="tl" rotWithShape="0">
              <a:prstClr val="black">
                <a:alpha val="40000"/>
              </a:prstClr>
            </a:outerShdw>
          </a:effectLst>
        </p:spPr>
      </p:pic>
      <p:pic>
        <p:nvPicPr>
          <p:cNvPr id="6" name="图片 5"/>
          <p:cNvPicPr>
            <a:picLocks noChangeAspect="1"/>
          </p:cNvPicPr>
          <p:nvPr>
            <p:custDataLst>
              <p:tags r:id="rId7"/>
            </p:custDataLst>
          </p:nvPr>
        </p:nvPicPr>
        <p:blipFill>
          <a:blip r:embed="rId8"/>
          <a:stretch>
            <a:fillRect/>
          </a:stretch>
        </p:blipFill>
        <p:spPr>
          <a:xfrm>
            <a:off x="5554345" y="3907790"/>
            <a:ext cx="3208655" cy="1920875"/>
          </a:xfrm>
          <a:prstGeom prst="rect">
            <a:avLst/>
          </a:prstGeom>
          <a:effectLst>
            <a:outerShdw blurRad="177800" dist="152400" dir="2700000" algn="tl" rotWithShape="0">
              <a:prstClr val="black">
                <a:alpha val="40000"/>
              </a:prstClr>
            </a:outerShdw>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sz="3600" b="1" dirty="0" smtClean="0">
                <a:latin typeface="Times New Roman" panose="02020603050405020304" pitchFamily="18" charset="0"/>
                <a:cs typeface="Times New Roman" panose="02020603050405020304" pitchFamily="18" charset="0"/>
              </a:rPr>
              <a:t>What is an abstract</a:t>
            </a:r>
            <a:endParaRPr lang="zh-CN" altLang="en-US" sz="3600" b="1" dirty="0">
              <a:latin typeface="Times New Roman" panose="02020603050405020304" pitchFamily="18" charset="0"/>
              <a:cs typeface="Times New Roman" panose="02020603050405020304" pitchFamily="18" charset="0"/>
            </a:endParaRPr>
          </a:p>
        </p:txBody>
      </p:sp>
      <p:sp>
        <p:nvSpPr>
          <p:cNvPr id="3" name="内容占位符 2"/>
          <p:cNvSpPr>
            <a:spLocks noGrp="1"/>
          </p:cNvSpPr>
          <p:nvPr>
            <p:ph idx="1"/>
          </p:nvPr>
        </p:nvSpPr>
        <p:spPr>
          <a:xfrm>
            <a:off x="755015" y="1610995"/>
            <a:ext cx="10918190" cy="4150360"/>
          </a:xfrm>
        </p:spPr>
        <p:txBody>
          <a:bodyPr>
            <a:normAutofit fontScale="80000"/>
          </a:bodyPr>
          <a:lstStyle/>
          <a:p>
            <a:pPr algn="just"/>
            <a:r>
              <a:rPr lang="en-US" altLang="zh-CN" sz="2400" b="1" dirty="0">
                <a:latin typeface="Times New Roman" panose="02020603050405020304" pitchFamily="18" charset="0"/>
                <a:cs typeface="Times New Roman" panose="02020603050405020304" pitchFamily="18" charset="0"/>
              </a:rPr>
              <a:t>Purpose of an abstract?</a:t>
            </a:r>
            <a:endParaRPr lang="en-US" altLang="zh-CN" sz="2400" b="1" dirty="0">
              <a:latin typeface="Times New Roman" panose="02020603050405020304" pitchFamily="18" charset="0"/>
              <a:cs typeface="Times New Roman" panose="02020603050405020304" pitchFamily="18" charset="0"/>
            </a:endParaRPr>
          </a:p>
          <a:p>
            <a:pPr marL="0" indent="0" algn="just">
              <a:buNone/>
            </a:pPr>
            <a:r>
              <a:rPr lang="en-US" altLang="zh-CN" sz="2400" b="1" dirty="0" smtClean="0">
                <a:latin typeface="Times New Roman" panose="02020603050405020304" pitchFamily="18" charset="0"/>
                <a:cs typeface="Times New Roman" panose="02020603050405020304" pitchFamily="18" charset="0"/>
              </a:rPr>
              <a:t>     </a:t>
            </a:r>
            <a:r>
              <a:rPr sz="2400" dirty="0">
                <a:latin typeface="Times New Roman" panose="02020603050405020304" pitchFamily="18" charset="0"/>
                <a:cs typeface="Times New Roman" panose="02020603050405020304" pitchFamily="18" charset="0"/>
              </a:rPr>
              <a:t>A well-prepared abstract enables </a:t>
            </a:r>
            <a:r>
              <a:rPr sz="2400" dirty="0">
                <a:solidFill>
                  <a:srgbClr val="FF0000"/>
                </a:solidFill>
                <a:latin typeface="Times New Roman" panose="02020603050405020304" pitchFamily="18" charset="0"/>
                <a:cs typeface="Times New Roman" panose="02020603050405020304" pitchFamily="18" charset="0"/>
              </a:rPr>
              <a:t>readers</a:t>
            </a:r>
            <a:r>
              <a:rPr sz="2400" dirty="0">
                <a:latin typeface="Times New Roman" panose="02020603050405020304" pitchFamily="18" charset="0"/>
                <a:cs typeface="Times New Roman" panose="02020603050405020304" pitchFamily="18" charset="0"/>
              </a:rPr>
              <a:t> </a:t>
            </a:r>
            <a:endParaRPr sz="2400" dirty="0">
              <a:latin typeface="Times New Roman" panose="02020603050405020304" pitchFamily="18" charset="0"/>
              <a:cs typeface="Times New Roman" panose="02020603050405020304" pitchFamily="18" charset="0"/>
            </a:endParaRPr>
          </a:p>
          <a:p>
            <a:pPr marL="0" indent="0" algn="just">
              <a:buNone/>
            </a:pPr>
            <a:r>
              <a:rPr sz="2400" dirty="0">
                <a:latin typeface="Times New Roman" panose="02020603050405020304" pitchFamily="18" charset="0"/>
                <a:cs typeface="Times New Roman" panose="02020603050405020304" pitchFamily="18" charset="0"/>
              </a:rPr>
              <a:t>(a) to identify the basic content of a document quickly, </a:t>
            </a:r>
            <a:endParaRPr sz="2400" dirty="0">
              <a:latin typeface="Times New Roman" panose="02020603050405020304" pitchFamily="18" charset="0"/>
              <a:cs typeface="Times New Roman" panose="02020603050405020304" pitchFamily="18" charset="0"/>
            </a:endParaRPr>
          </a:p>
          <a:p>
            <a:pPr marL="0" indent="0" algn="just">
              <a:buNone/>
            </a:pPr>
            <a:r>
              <a:rPr sz="2400" dirty="0">
                <a:latin typeface="Times New Roman" panose="02020603050405020304" pitchFamily="18" charset="0"/>
                <a:cs typeface="Times New Roman" panose="02020603050405020304" pitchFamily="18" charset="0"/>
              </a:rPr>
              <a:t>(b) to determine its relevance to their interests, and thus </a:t>
            </a:r>
            <a:endParaRPr sz="2400" dirty="0">
              <a:latin typeface="Times New Roman" panose="02020603050405020304" pitchFamily="18" charset="0"/>
              <a:cs typeface="Times New Roman" panose="02020603050405020304" pitchFamily="18" charset="0"/>
            </a:endParaRPr>
          </a:p>
          <a:p>
            <a:pPr marL="0" indent="0" algn="just">
              <a:buNone/>
            </a:pPr>
            <a:r>
              <a:rPr sz="2400" dirty="0">
                <a:latin typeface="Times New Roman" panose="02020603050405020304" pitchFamily="18" charset="0"/>
                <a:cs typeface="Times New Roman" panose="02020603050405020304" pitchFamily="18" charset="0"/>
              </a:rPr>
              <a:t>(c) to decide whether they need to read the</a:t>
            </a:r>
            <a:r>
              <a:rPr lang="en-US" sz="2400" dirty="0">
                <a:latin typeface="Times New Roman" panose="02020603050405020304" pitchFamily="18" charset="0"/>
                <a:cs typeface="Times New Roman" panose="02020603050405020304" pitchFamily="18" charset="0"/>
              </a:rPr>
              <a:t> </a:t>
            </a:r>
            <a:r>
              <a:rPr sz="2400" dirty="0">
                <a:latin typeface="Times New Roman" panose="02020603050405020304" pitchFamily="18" charset="0"/>
                <a:cs typeface="Times New Roman" panose="02020603050405020304" pitchFamily="18" charset="0"/>
              </a:rPr>
              <a:t>document in its entirety. </a:t>
            </a:r>
            <a:endParaRPr sz="2400" dirty="0">
              <a:latin typeface="Times New Roman" panose="02020603050405020304" pitchFamily="18" charset="0"/>
              <a:cs typeface="Times New Roman" panose="02020603050405020304" pitchFamily="18" charset="0"/>
            </a:endParaRPr>
          </a:p>
          <a:p>
            <a:pPr marL="0" indent="0" algn="just">
              <a:buNone/>
            </a:pPr>
            <a:endParaRPr sz="2400" dirty="0">
              <a:latin typeface="Times New Roman" panose="02020603050405020304" pitchFamily="18" charset="0"/>
              <a:cs typeface="Times New Roman" panose="02020603050405020304" pitchFamily="18" charset="0"/>
            </a:endParaRPr>
          </a:p>
          <a:p>
            <a:pPr marL="0" indent="0" algn="just">
              <a:buNone/>
            </a:pPr>
            <a:r>
              <a:rPr sz="2400" dirty="0">
                <a:latin typeface="Times New Roman" panose="02020603050405020304" pitchFamily="18" charset="0"/>
                <a:cs typeface="Times New Roman" panose="02020603050405020304" pitchFamily="18" charset="0"/>
              </a:rPr>
              <a:t>The abstract may facilitate a closer reading of the </a:t>
            </a:r>
            <a:r>
              <a:rPr lang="en-US" sz="2400" dirty="0">
                <a:latin typeface="Times New Roman" panose="02020603050405020304" pitchFamily="18" charset="0"/>
                <a:cs typeface="Times New Roman" panose="02020603050405020304" pitchFamily="18" charset="0"/>
              </a:rPr>
              <a:t>document </a:t>
            </a:r>
            <a:r>
              <a:rPr sz="2400" dirty="0">
                <a:latin typeface="Times New Roman" panose="02020603050405020304" pitchFamily="18" charset="0"/>
                <a:cs typeface="Times New Roman" panose="02020603050405020304" pitchFamily="18" charset="0"/>
              </a:rPr>
              <a:t>by</a:t>
            </a:r>
            <a:r>
              <a:rPr lang="en-US" sz="2400" dirty="0">
                <a:latin typeface="Times New Roman" panose="02020603050405020304" pitchFamily="18" charset="0"/>
                <a:cs typeface="Times New Roman" panose="02020603050405020304" pitchFamily="18" charset="0"/>
              </a:rPr>
              <a:t> </a:t>
            </a:r>
            <a:r>
              <a:rPr sz="2400" dirty="0">
                <a:latin typeface="Times New Roman" panose="02020603050405020304" pitchFamily="18" charset="0"/>
                <a:cs typeface="Times New Roman" panose="02020603050405020304" pitchFamily="18" charset="0"/>
              </a:rPr>
              <a:t>providing an introductory overview of its topic or argument, or, for readers to whom the document is of marginal interest, the abstract may provide enough information to make a reading of the full document unnecessary. </a:t>
            </a:r>
            <a:endParaRPr sz="2400" dirty="0">
              <a:latin typeface="Times New Roman" panose="02020603050405020304" pitchFamily="18" charset="0"/>
              <a:cs typeface="Times New Roman" panose="02020603050405020304" pitchFamily="18" charset="0"/>
            </a:endParaRPr>
          </a:p>
          <a:p>
            <a:pPr marL="0" indent="0" algn="just">
              <a:buNone/>
            </a:pPr>
            <a:endParaRPr sz="2400" dirty="0">
              <a:latin typeface="Times New Roman" panose="02020603050405020304" pitchFamily="18" charset="0"/>
              <a:cs typeface="Times New Roman" panose="02020603050405020304" pitchFamily="18" charset="0"/>
            </a:endParaRPr>
          </a:p>
          <a:p>
            <a:pPr marL="0" indent="0" algn="just">
              <a:buNone/>
            </a:pPr>
            <a:r>
              <a:rPr sz="2400" dirty="0">
                <a:latin typeface="Times New Roman" panose="02020603050405020304" pitchFamily="18" charset="0"/>
                <a:cs typeface="Times New Roman" panose="02020603050405020304" pitchFamily="18" charset="0"/>
              </a:rPr>
              <a:t>An abstract also facilitates free-text searching in an electronic environment and supports the application of controlled indexing vocabularies in access services. </a:t>
            </a:r>
            <a:endParaRPr sz="2400" dirty="0">
              <a:latin typeface="Times New Roman" panose="02020603050405020304" pitchFamily="18" charset="0"/>
              <a:cs typeface="Times New Roman" panose="02020603050405020304" pitchFamily="18" charset="0"/>
            </a:endParaRPr>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1"/>
              </p:custDataLst>
            </p:nvPr>
          </p:nvPicPr>
          <p:blipFill>
            <a:blip r:embed="rId2"/>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3"/>
              </p:custDataLst>
            </p:nvPr>
          </p:nvPicPr>
          <p:blipFill>
            <a:blip r:embed="rId4"/>
            <a:stretch>
              <a:fillRect/>
            </a:stretch>
          </p:blipFill>
          <p:spPr>
            <a:xfrm>
              <a:off x="3147" y="985"/>
              <a:ext cx="3147" cy="29"/>
            </a:xfrm>
            <a:prstGeom prst="rect">
              <a:avLst/>
            </a:prstGeom>
            <a:noFill/>
            <a:ln w="9525">
              <a:noFill/>
            </a:ln>
          </p:spPr>
        </p:pic>
      </p:gr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latin typeface="Times New Roman" panose="02020603050405020304" pitchFamily="18" charset="0"/>
                <a:cs typeface="Times New Roman" panose="02020603050405020304" pitchFamily="18" charset="0"/>
                <a:sym typeface="+mn-ea"/>
              </a:rPr>
              <a:t>Lack of logical connectors</a:t>
            </a:r>
            <a:endParaRPr lang="zh-CN" altLang="en-US"/>
          </a:p>
        </p:txBody>
      </p:sp>
      <p:sp>
        <p:nvSpPr>
          <p:cNvPr id="3" name="内容占位符 2"/>
          <p:cNvSpPr>
            <a:spLocks noGrp="1"/>
          </p:cNvSpPr>
          <p:nvPr>
            <p:ph idx="1"/>
          </p:nvPr>
        </p:nvSpPr>
        <p:spPr>
          <a:xfrm>
            <a:off x="695960" y="1571626"/>
            <a:ext cx="10972800" cy="4525963"/>
          </a:xfrm>
        </p:spPr>
        <p:txBody>
          <a:bodyPr>
            <a:normAutofit/>
          </a:bodyPr>
          <a:lstStyle/>
          <a:p>
            <a:pPr algn="just"/>
            <a:r>
              <a:rPr lang="en-US" altLang="zh-CN" b="1" dirty="0" smtClean="0">
                <a:latin typeface="Times New Roman" panose="02020603050405020304" pitchFamily="18" charset="0"/>
                <a:cs typeface="Times New Roman" panose="02020603050405020304" pitchFamily="18" charset="0"/>
              </a:rPr>
              <a:t>Chinese and English (Paratactic vs. </a:t>
            </a:r>
            <a:r>
              <a:rPr lang="en-US" altLang="zh-CN" b="1" dirty="0" smtClean="0">
                <a:latin typeface="Times New Roman" panose="02020603050405020304" pitchFamily="18" charset="0"/>
                <a:cs typeface="Times New Roman" panose="02020603050405020304" pitchFamily="18" charset="0"/>
                <a:sym typeface="+mn-ea"/>
              </a:rPr>
              <a:t>Hypotactic</a:t>
            </a:r>
            <a:r>
              <a:rPr lang="en-US" altLang="zh-CN" b="1" dirty="0" smtClean="0">
                <a:latin typeface="Times New Roman" panose="02020603050405020304" pitchFamily="18" charset="0"/>
                <a:cs typeface="Times New Roman" panose="02020603050405020304" pitchFamily="18" charset="0"/>
              </a:rPr>
              <a:t>)</a:t>
            </a:r>
            <a:endParaRPr lang="en-US" altLang="zh-CN" dirty="0" smtClean="0">
              <a:latin typeface="Times New Roman" panose="02020603050405020304" pitchFamily="18" charset="0"/>
              <a:cs typeface="Times New Roman" panose="02020603050405020304" pitchFamily="18" charset="0"/>
            </a:endParaRPr>
          </a:p>
          <a:p>
            <a:pPr marL="0" indent="0" algn="just">
              <a:buNone/>
            </a:pPr>
            <a:r>
              <a:rPr lang="en-US" b="1" dirty="0" smtClean="0">
                <a:latin typeface="Times New Roman" panose="02020603050405020304" pitchFamily="18" charset="0"/>
                <a:cs typeface="Times New Roman" panose="02020603050405020304" pitchFamily="18" charset="0"/>
              </a:rPr>
              <a:t>Syntax: How it reflects different ways of thinking</a:t>
            </a:r>
            <a:r>
              <a:rPr lang="en-US" dirty="0" smtClean="0">
                <a:latin typeface="Times New Roman" panose="02020603050405020304" pitchFamily="18" charset="0"/>
                <a:cs typeface="Times New Roman" panose="02020603050405020304" pitchFamily="18" charset="0"/>
              </a:rPr>
              <a:t> </a:t>
            </a:r>
            <a:endParaRPr lang="en-US" altLang="zh-CN" sz="2000" dirty="0" smtClean="0">
              <a:latin typeface="Times New Roman" panose="02020603050405020304" pitchFamily="18" charset="0"/>
              <a:cs typeface="Times New Roman" panose="02020603050405020304" pitchFamily="18" charset="0"/>
            </a:endParaRPr>
          </a:p>
        </p:txBody>
      </p:sp>
      <p:sp>
        <p:nvSpPr>
          <p:cNvPr id="4" name="灯片编号占位符 3"/>
          <p:cNvSpPr>
            <a:spLocks noGrp="1"/>
          </p:cNvSpPr>
          <p:nvPr>
            <p:ph type="sldNum" sz="quarter" idx="12"/>
          </p:nvPr>
        </p:nvSpPr>
        <p:spPr/>
        <p:txBody>
          <a:bodyPr/>
          <a:lstStyle/>
          <a:p>
            <a:fld id="{04CF5F1E-8A68-4E27-9A5E-D196D58037A6}" type="slidenum">
              <a:rPr lang="zh-CN" altLang="en-US" smtClean="0">
                <a:solidFill>
                  <a:prstClr val="black">
                    <a:tint val="75000"/>
                  </a:prstClr>
                </a:solidFill>
              </a:rPr>
            </a:fld>
            <a:endParaRPr lang="zh-CN" altLang="en-US">
              <a:solidFill>
                <a:prstClr val="black">
                  <a:tint val="75000"/>
                </a:prstClr>
              </a:solidFill>
            </a:endParaRPr>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1"/>
              </p:custDataLst>
            </p:nvPr>
          </p:nvPicPr>
          <p:blipFill>
            <a:blip r:embed="rId2"/>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3"/>
              </p:custDataLst>
            </p:nvPr>
          </p:nvPicPr>
          <p:blipFill>
            <a:blip r:embed="rId4"/>
            <a:stretch>
              <a:fillRect/>
            </a:stretch>
          </p:blipFill>
          <p:spPr>
            <a:xfrm>
              <a:off x="3147" y="985"/>
              <a:ext cx="3147" cy="29"/>
            </a:xfrm>
            <a:prstGeom prst="rect">
              <a:avLst/>
            </a:prstGeom>
            <a:noFill/>
            <a:ln w="9525">
              <a:noFill/>
            </a:ln>
          </p:spPr>
        </p:pic>
      </p:grpSp>
      <p:sp>
        <p:nvSpPr>
          <p:cNvPr id="64515" name="内容占位符 4"/>
          <p:cNvSpPr>
            <a:spLocks noGrp="1"/>
          </p:cNvSpPr>
          <p:nvPr>
            <p:ph type="body" idx="4294967295"/>
          </p:nvPr>
        </p:nvSpPr>
        <p:spPr>
          <a:xfrm>
            <a:off x="831850" y="3015615"/>
            <a:ext cx="3875405" cy="2551430"/>
          </a:xfrm>
          <a:solidFill>
            <a:srgbClr val="FFFFFF">
              <a:alpha val="100000"/>
            </a:srgbClr>
          </a:solidFill>
        </p:spPr>
        <p:txBody>
          <a:bodyPr vert="horz" wrap="square" lIns="91440" tIns="45720" rIns="91440" bIns="45720" anchor="t" anchorCtr="0"/>
          <a:p>
            <a:pPr marL="0" indent="0" eaLnBrk="1" hangingPunct="1">
              <a:spcBef>
                <a:spcPct val="0"/>
              </a:spcBef>
              <a:buNone/>
            </a:pPr>
            <a:r>
              <a:rPr lang="zh-CN" altLang="zh-CN" sz="2400" b="1" dirty="0"/>
              <a:t>我们唱歌，我们跳舞，我们狂欢。</a:t>
            </a:r>
            <a:endParaRPr lang="zh-CN" altLang="zh-CN" sz="2400" b="1" dirty="0"/>
          </a:p>
          <a:p>
            <a:pPr marL="0" indent="0" eaLnBrk="1" hangingPunct="1">
              <a:spcBef>
                <a:spcPct val="0"/>
              </a:spcBef>
              <a:buNone/>
            </a:pPr>
            <a:endParaRPr lang="zh-CN" altLang="zh-CN" sz="2400" b="1" dirty="0"/>
          </a:p>
          <a:p>
            <a:pPr marL="0" indent="0" eaLnBrk="1" hangingPunct="1">
              <a:spcBef>
                <a:spcPct val="0"/>
              </a:spcBef>
              <a:buNone/>
            </a:pPr>
            <a:r>
              <a:rPr lang="zh-CN" altLang="zh-CN" sz="2400" b="1" dirty="0"/>
              <a:t>枯藤老树昏鸦, 小桥流水人家（《天净沙·秋思》—马致远）</a:t>
            </a:r>
            <a:endParaRPr lang="zh-CN" altLang="zh-CN" sz="2400" dirty="0"/>
          </a:p>
        </p:txBody>
      </p:sp>
      <p:sp>
        <p:nvSpPr>
          <p:cNvPr id="64516" name="内容占位符 5"/>
          <p:cNvSpPr>
            <a:spLocks noGrp="1"/>
          </p:cNvSpPr>
          <p:nvPr/>
        </p:nvSpPr>
        <p:spPr>
          <a:xfrm>
            <a:off x="5209540" y="3015615"/>
            <a:ext cx="6459855" cy="3247390"/>
          </a:xfrm>
          <a:prstGeom prst="rect">
            <a:avLst/>
          </a:prstGeom>
          <a:solidFill>
            <a:srgbClr val="FFFFFF">
              <a:alpha val="100000"/>
            </a:srgbClr>
          </a:solidFill>
          <a:ln w="9525">
            <a:noFill/>
          </a:ln>
        </p:spPr>
        <p:txBody>
          <a:bodyPr vert="horz" wrap="square" lIns="91440" tIns="45720" rIns="91440" bIns="45720" anchor="t" anchorCtr="0"/>
          <a:lstStyle>
            <a:lvl1pPr marL="342900" indent="-342900" algn="l" defTabSz="457200" rtl="0" eaLnBrk="0" fontAlgn="base" hangingPunct="0">
              <a:spcBef>
                <a:spcPts val="1000"/>
              </a:spcBef>
              <a:spcAft>
                <a:spcPct val="0"/>
              </a:spcAft>
              <a:buClr>
                <a:schemeClr val="accent1"/>
              </a:buClr>
              <a:buSzPct val="80000"/>
              <a:buFont typeface="Wingdings 3" panose="05040102010807070707" pitchFamily="18" charset="2"/>
              <a:buChar char=""/>
              <a:defRPr sz="3200" kern="1200">
                <a:solidFill>
                  <a:srgbClr val="404040"/>
                </a:solidFill>
                <a:latin typeface="+mn-lt"/>
                <a:ea typeface="+mn-ea"/>
                <a:cs typeface="+mn-cs"/>
              </a:defRPr>
            </a:lvl1pPr>
            <a:lvl2pPr marL="685800" indent="-282575" algn="l" defTabSz="457200" rtl="0" eaLnBrk="0" fontAlgn="base" hangingPunct="0">
              <a:spcBef>
                <a:spcPts val="1000"/>
              </a:spcBef>
              <a:spcAft>
                <a:spcPct val="0"/>
              </a:spcAft>
              <a:buClr>
                <a:schemeClr val="accent1"/>
              </a:buClr>
              <a:buSzPct val="80000"/>
              <a:buFont typeface="Wingdings 3" panose="05040102010807070707" pitchFamily="18" charset="2"/>
              <a:buChar char=""/>
              <a:defRPr sz="1600" kern="1200">
                <a:solidFill>
                  <a:srgbClr val="404040"/>
                </a:solidFill>
                <a:latin typeface="+mn-lt"/>
                <a:ea typeface="+mn-ea"/>
                <a:cs typeface="+mn-cs"/>
              </a:defRPr>
            </a:lvl2pPr>
            <a:lvl3pPr marL="958850" indent="-228600" algn="l" defTabSz="457200" rtl="0" eaLnBrk="0" fontAlgn="base" hangingPunct="0">
              <a:spcBef>
                <a:spcPts val="1000"/>
              </a:spcBef>
              <a:spcAft>
                <a:spcPct val="0"/>
              </a:spcAft>
              <a:buClr>
                <a:schemeClr val="accent1"/>
              </a:buClr>
              <a:buSzPct val="80000"/>
              <a:buFont typeface="Wingdings 3" panose="05040102010807070707" pitchFamily="18" charset="2"/>
              <a:buChar char=""/>
              <a:defRPr sz="1400" kern="1200">
                <a:solidFill>
                  <a:srgbClr val="404040"/>
                </a:solidFill>
                <a:latin typeface="+mn-lt"/>
                <a:ea typeface="+mn-ea"/>
                <a:cs typeface="+mn-cs"/>
              </a:defRPr>
            </a:lvl3pPr>
            <a:lvl4pPr marL="1233805" indent="-228600" algn="l" defTabSz="457200" rtl="0" eaLnBrk="0" fontAlgn="base" hangingPunct="0">
              <a:spcBef>
                <a:spcPts val="1000"/>
              </a:spcBef>
              <a:spcAft>
                <a:spcPct val="0"/>
              </a:spcAft>
              <a:buClr>
                <a:schemeClr val="accent1"/>
              </a:buClr>
              <a:buSzPct val="80000"/>
              <a:buFont typeface="Wingdings 3" panose="05040102010807070707" pitchFamily="18" charset="2"/>
              <a:buChar char=""/>
              <a:defRPr sz="1200" kern="1200">
                <a:solidFill>
                  <a:srgbClr val="404040"/>
                </a:solidFill>
                <a:latin typeface="+mn-lt"/>
                <a:ea typeface="+mn-ea"/>
                <a:cs typeface="+mn-cs"/>
              </a:defRPr>
            </a:lvl4pPr>
            <a:lvl5pPr marL="1508125" indent="-228600" algn="l" defTabSz="457200" rtl="0" eaLnBrk="0" fontAlgn="base" hangingPunct="0">
              <a:spcBef>
                <a:spcPts val="1000"/>
              </a:spcBef>
              <a:spcAft>
                <a:spcPct val="0"/>
              </a:spcAft>
              <a:buClr>
                <a:schemeClr val="accent1"/>
              </a:buClr>
              <a:buSzPct val="80000"/>
              <a:buFont typeface="Wingdings 3" panose="05040102010807070707" pitchFamily="18" charset="2"/>
              <a:buChar char=""/>
              <a:defRPr sz="1200" kern="1200">
                <a:solidFill>
                  <a:srgbClr val="404040"/>
                </a:solidFill>
                <a:latin typeface="+mn-lt"/>
                <a:ea typeface="+mn-ea"/>
                <a:cs typeface="+mn-cs"/>
              </a:defRPr>
            </a:lvl5pPr>
            <a:lvl6pPr marL="1814830" indent="-228600" algn="l" defTabSz="457200" rtl="0" eaLnBrk="1" latinLnBrk="0" hangingPunct="1">
              <a:spcBef>
                <a:spcPts val="1000"/>
              </a:spcBef>
              <a:spcAft>
                <a:spcPts val="0"/>
              </a:spcAft>
              <a:buClr>
                <a:schemeClr val="accent1"/>
              </a:buClr>
              <a:buSzPct val="80000"/>
              <a:buFont typeface="Wingdings 3" panose="05040102010807070707" pitchFamily="18" charset="2"/>
              <a:buChar char=""/>
              <a:defRPr sz="1200" b="0" i="0" kern="1200">
                <a:solidFill>
                  <a:schemeClr val="tx1">
                    <a:lumMod val="75000"/>
                    <a:lumOff val="25000"/>
                  </a:schemeClr>
                </a:solidFill>
                <a:latin typeface="+mn-lt"/>
                <a:ea typeface="+mn-ea"/>
                <a:cs typeface="+mn-cs"/>
              </a:defRPr>
            </a:lvl6pPr>
            <a:lvl7pPr marL="2072005" indent="-228600" algn="l" defTabSz="457200" rtl="0" eaLnBrk="1" latinLnBrk="0" hangingPunct="1">
              <a:spcBef>
                <a:spcPts val="1000"/>
              </a:spcBef>
              <a:spcAft>
                <a:spcPts val="0"/>
              </a:spcAft>
              <a:buClr>
                <a:schemeClr val="accent1"/>
              </a:buClr>
              <a:buSzPct val="80000"/>
              <a:buFont typeface="Wingdings 3" panose="05040102010807070707" pitchFamily="18" charset="2"/>
              <a:buChar char=""/>
              <a:defRPr sz="1200" b="0" i="0" kern="1200">
                <a:solidFill>
                  <a:schemeClr val="tx1">
                    <a:lumMod val="75000"/>
                    <a:lumOff val="25000"/>
                  </a:schemeClr>
                </a:solidFill>
                <a:latin typeface="+mn-lt"/>
                <a:ea typeface="+mn-ea"/>
                <a:cs typeface="+mn-cs"/>
              </a:defRPr>
            </a:lvl7pPr>
            <a:lvl8pPr marL="2258695" indent="-228600" algn="l" defTabSz="457200" rtl="0" eaLnBrk="1" latinLnBrk="0" hangingPunct="1">
              <a:spcBef>
                <a:spcPts val="1000"/>
              </a:spcBef>
              <a:spcAft>
                <a:spcPts val="0"/>
              </a:spcAft>
              <a:buClr>
                <a:schemeClr val="accent1"/>
              </a:buClr>
              <a:buSzPct val="80000"/>
              <a:buFont typeface="Wingdings 3" panose="05040102010807070707" pitchFamily="18" charset="2"/>
              <a:buChar char=""/>
              <a:defRPr sz="1200" b="0" i="0" kern="1200">
                <a:solidFill>
                  <a:schemeClr val="tx1">
                    <a:lumMod val="75000"/>
                    <a:lumOff val="25000"/>
                  </a:schemeClr>
                </a:solidFill>
                <a:latin typeface="+mn-lt"/>
                <a:ea typeface="+mn-ea"/>
                <a:cs typeface="+mn-cs"/>
              </a:defRPr>
            </a:lvl8pPr>
            <a:lvl9pPr marL="2486025" indent="-228600" algn="l" defTabSz="457200" rtl="0" eaLnBrk="1" latinLnBrk="0" hangingPunct="1">
              <a:spcBef>
                <a:spcPts val="1000"/>
              </a:spcBef>
              <a:spcAft>
                <a:spcPts val="0"/>
              </a:spcAft>
              <a:buClr>
                <a:schemeClr val="accent1"/>
              </a:buClr>
              <a:buSzPct val="80000"/>
              <a:buFont typeface="Wingdings 3" panose="05040102010807070707" pitchFamily="18" charset="2"/>
              <a:buChar char=""/>
              <a:defRPr sz="1200" b="0" i="0" kern="1200">
                <a:solidFill>
                  <a:schemeClr val="tx1">
                    <a:lumMod val="75000"/>
                    <a:lumOff val="25000"/>
                  </a:schemeClr>
                </a:solidFill>
                <a:latin typeface="+mn-lt"/>
                <a:ea typeface="+mn-ea"/>
                <a:cs typeface="+mn-cs"/>
              </a:defRPr>
            </a:lvl9pPr>
          </a:lstStyle>
          <a:p>
            <a:pPr eaLnBrk="1" hangingPunct="1">
              <a:spcBef>
                <a:spcPct val="0"/>
              </a:spcBef>
            </a:pPr>
            <a:r>
              <a:rPr lang="en-US" altLang="zh-CN" sz="2400" u="sng" dirty="0">
                <a:solidFill>
                  <a:schemeClr val="tx1"/>
                </a:solidFill>
                <a:latin typeface="Times New Roman" panose="02020603050405020304" pitchFamily="18" charset="0"/>
                <a:cs typeface="Times New Roman" panose="02020603050405020304" pitchFamily="18" charset="0"/>
              </a:rPr>
              <a:t>As</a:t>
            </a:r>
            <a:r>
              <a:rPr lang="en-US" altLang="zh-CN" sz="2400" dirty="0">
                <a:solidFill>
                  <a:schemeClr val="tx1"/>
                </a:solidFill>
                <a:latin typeface="Times New Roman" panose="02020603050405020304" pitchFamily="18" charset="0"/>
                <a:cs typeface="Times New Roman" panose="02020603050405020304" pitchFamily="18" charset="0"/>
              </a:rPr>
              <a:t> we ran, we sang </a:t>
            </a:r>
            <a:r>
              <a:rPr lang="en-US" altLang="zh-CN" sz="2400" u="sng" dirty="0">
                <a:solidFill>
                  <a:schemeClr val="tx1"/>
                </a:solidFill>
                <a:latin typeface="Times New Roman" panose="02020603050405020304" pitchFamily="18" charset="0"/>
                <a:cs typeface="Times New Roman" panose="02020603050405020304" pitchFamily="18" charset="0"/>
              </a:rPr>
              <a:t>and</a:t>
            </a:r>
            <a:r>
              <a:rPr lang="en-US" altLang="zh-CN" sz="2400" dirty="0">
                <a:solidFill>
                  <a:schemeClr val="tx1"/>
                </a:solidFill>
                <a:latin typeface="Times New Roman" panose="02020603050405020304" pitchFamily="18" charset="0"/>
                <a:cs typeface="Times New Roman" panose="02020603050405020304" pitchFamily="18" charset="0"/>
              </a:rPr>
              <a:t> told jokes.</a:t>
            </a:r>
            <a:endParaRPr lang="en-US" altLang="zh-CN" sz="2400" dirty="0">
              <a:solidFill>
                <a:schemeClr val="tx1"/>
              </a:solidFill>
              <a:latin typeface="Times New Roman" panose="02020603050405020304" pitchFamily="18" charset="0"/>
              <a:cs typeface="Times New Roman" panose="02020603050405020304" pitchFamily="18" charset="0"/>
            </a:endParaRPr>
          </a:p>
          <a:p>
            <a:pPr marL="0" indent="0" eaLnBrk="1" hangingPunct="1">
              <a:spcBef>
                <a:spcPct val="0"/>
              </a:spcBef>
              <a:buNone/>
            </a:pPr>
            <a:endParaRPr lang="en-US" altLang="zh-CN" sz="2400" dirty="0">
              <a:solidFill>
                <a:schemeClr val="tx1"/>
              </a:solidFill>
              <a:latin typeface="Times New Roman" panose="02020603050405020304" pitchFamily="18" charset="0"/>
              <a:cs typeface="Times New Roman" panose="02020603050405020304" pitchFamily="18" charset="0"/>
            </a:endParaRPr>
          </a:p>
          <a:p>
            <a:pPr marL="0" indent="0" eaLnBrk="1" hangingPunct="1">
              <a:spcBef>
                <a:spcPct val="0"/>
              </a:spcBef>
              <a:buNone/>
            </a:pPr>
            <a:endParaRPr lang="en-US" altLang="zh-CN" sz="2400" dirty="0">
              <a:solidFill>
                <a:schemeClr val="tx1"/>
              </a:solidFill>
              <a:latin typeface="Times New Roman" panose="02020603050405020304" pitchFamily="18" charset="0"/>
              <a:cs typeface="Times New Roman" panose="02020603050405020304" pitchFamily="18" charset="0"/>
            </a:endParaRPr>
          </a:p>
          <a:p>
            <a:pPr eaLnBrk="1" hangingPunct="1">
              <a:spcBef>
                <a:spcPct val="0"/>
              </a:spcBef>
            </a:pPr>
            <a:r>
              <a:rPr lang="en-US" altLang="zh-CN" sz="2400" dirty="0">
                <a:solidFill>
                  <a:schemeClr val="tx1"/>
                </a:solidFill>
                <a:latin typeface="Times New Roman" panose="02020603050405020304" pitchFamily="18" charset="0"/>
                <a:cs typeface="Times New Roman" panose="02020603050405020304" pitchFamily="18" charset="0"/>
              </a:rPr>
              <a:t>Withered vines </a:t>
            </a:r>
            <a:r>
              <a:rPr lang="en-US" altLang="zh-CN" sz="2400" u="sng" dirty="0">
                <a:solidFill>
                  <a:schemeClr val="tx1"/>
                </a:solidFill>
                <a:latin typeface="Times New Roman" panose="02020603050405020304" pitchFamily="18" charset="0"/>
                <a:cs typeface="Times New Roman" panose="02020603050405020304" pitchFamily="18" charset="0"/>
              </a:rPr>
              <a:t>hanging on</a:t>
            </a:r>
            <a:r>
              <a:rPr lang="en-US" altLang="zh-CN" sz="2400" dirty="0">
                <a:solidFill>
                  <a:schemeClr val="tx1"/>
                </a:solidFill>
                <a:latin typeface="Times New Roman" panose="02020603050405020304" pitchFamily="18" charset="0"/>
                <a:cs typeface="Times New Roman" panose="02020603050405020304" pitchFamily="18" charset="0"/>
              </a:rPr>
              <a:t> old branches, </a:t>
            </a:r>
            <a:r>
              <a:rPr lang="en-US" altLang="zh-CN" sz="2400" u="sng" dirty="0">
                <a:solidFill>
                  <a:schemeClr val="tx1"/>
                </a:solidFill>
                <a:latin typeface="Times New Roman" panose="02020603050405020304" pitchFamily="18" charset="0"/>
                <a:cs typeface="Times New Roman" panose="02020603050405020304" pitchFamily="18" charset="0"/>
              </a:rPr>
              <a:t>returning</a:t>
            </a:r>
            <a:r>
              <a:rPr lang="en-US" altLang="zh-CN" sz="2400" dirty="0">
                <a:solidFill>
                  <a:schemeClr val="tx1"/>
                </a:solidFill>
                <a:latin typeface="Times New Roman" panose="02020603050405020304" pitchFamily="18" charset="0"/>
                <a:cs typeface="Times New Roman" panose="02020603050405020304" pitchFamily="18" charset="0"/>
              </a:rPr>
              <a:t> crows croaking </a:t>
            </a:r>
            <a:r>
              <a:rPr lang="en-US" altLang="zh-CN" sz="2400" u="sng" dirty="0">
                <a:solidFill>
                  <a:schemeClr val="tx1"/>
                </a:solidFill>
                <a:latin typeface="Times New Roman" panose="02020603050405020304" pitchFamily="18" charset="0"/>
                <a:cs typeface="Times New Roman" panose="02020603050405020304" pitchFamily="18" charset="0"/>
              </a:rPr>
              <a:t>at</a:t>
            </a:r>
            <a:r>
              <a:rPr lang="en-US" altLang="zh-CN" sz="2400" dirty="0">
                <a:solidFill>
                  <a:schemeClr val="tx1"/>
                </a:solidFill>
                <a:latin typeface="Times New Roman" panose="02020603050405020304" pitchFamily="18" charset="0"/>
                <a:cs typeface="Times New Roman" panose="02020603050405020304" pitchFamily="18" charset="0"/>
              </a:rPr>
              <a:t> dusk. A few houses </a:t>
            </a:r>
            <a:r>
              <a:rPr lang="en-US" altLang="zh-CN" sz="2400" u="sng" dirty="0">
                <a:solidFill>
                  <a:schemeClr val="tx1"/>
                </a:solidFill>
                <a:latin typeface="Times New Roman" panose="02020603050405020304" pitchFamily="18" charset="0"/>
                <a:cs typeface="Times New Roman" panose="02020603050405020304" pitchFamily="18" charset="0"/>
              </a:rPr>
              <a:t>hidden past a </a:t>
            </a:r>
            <a:r>
              <a:rPr lang="en-US" altLang="zh-CN" sz="2400" dirty="0">
                <a:solidFill>
                  <a:schemeClr val="tx1"/>
                </a:solidFill>
                <a:latin typeface="Times New Roman" panose="02020603050405020304" pitchFamily="18" charset="0"/>
                <a:cs typeface="Times New Roman" panose="02020603050405020304" pitchFamily="18" charset="0"/>
              </a:rPr>
              <a:t>narrow bridge</a:t>
            </a:r>
            <a:r>
              <a:rPr lang="en-US" altLang="zh-CN" sz="2400" u="sng" dirty="0">
                <a:solidFill>
                  <a:schemeClr val="tx1"/>
                </a:solidFill>
                <a:latin typeface="Times New Roman" panose="02020603050405020304" pitchFamily="18" charset="0"/>
                <a:cs typeface="Times New Roman" panose="02020603050405020304" pitchFamily="18" charset="0"/>
              </a:rPr>
              <a:t>, and below</a:t>
            </a:r>
            <a:r>
              <a:rPr lang="en-US" altLang="zh-CN" sz="2400" dirty="0">
                <a:solidFill>
                  <a:schemeClr val="tx1"/>
                </a:solidFill>
                <a:latin typeface="Times New Roman" panose="02020603050405020304" pitchFamily="18" charset="0"/>
                <a:cs typeface="Times New Roman" panose="02020603050405020304" pitchFamily="18" charset="0"/>
              </a:rPr>
              <a:t> the bridge quiet creek </a:t>
            </a:r>
            <a:r>
              <a:rPr lang="en-US" altLang="zh-CN" sz="2400" u="sng" dirty="0">
                <a:solidFill>
                  <a:schemeClr val="tx1"/>
                </a:solidFill>
                <a:latin typeface="Times New Roman" panose="02020603050405020304" pitchFamily="18" charset="0"/>
                <a:cs typeface="Times New Roman" panose="02020603050405020304" pitchFamily="18" charset="0"/>
              </a:rPr>
              <a:t>running</a:t>
            </a:r>
            <a:r>
              <a:rPr lang="en-US" altLang="zh-CN" sz="2400" dirty="0">
                <a:solidFill>
                  <a:schemeClr val="tx1"/>
                </a:solidFill>
                <a:latin typeface="Times New Roman" panose="02020603050405020304" pitchFamily="18" charset="0"/>
                <a:cs typeface="Times New Roman" panose="02020603050405020304" pitchFamily="18" charset="0"/>
              </a:rPr>
              <a:t>. </a:t>
            </a:r>
            <a:endParaRPr lang="en-US" altLang="zh-CN" sz="2400" dirty="0">
              <a:solidFill>
                <a:schemeClr val="tx1"/>
              </a:solidFill>
              <a:latin typeface="Times New Roman" panose="02020603050405020304" pitchFamily="18" charset="0"/>
              <a:cs typeface="Times New Roman" panose="02020603050405020304" pitchFamily="18" charset="0"/>
            </a:endParaRPr>
          </a:p>
          <a:p>
            <a:pPr eaLnBrk="1" hangingPunct="1">
              <a:spcBef>
                <a:spcPct val="0"/>
              </a:spcBef>
            </a:pPr>
            <a:endParaRPr lang="en-US" altLang="zh-CN" sz="2400" dirty="0">
              <a:solidFill>
                <a:schemeClr val="tx1"/>
              </a:solidFill>
              <a:latin typeface="Times New Roman" panose="02020603050405020304" pitchFamily="18" charset="0"/>
              <a:cs typeface="Times New Roman" panose="02020603050405020304" pitchFamily="18" charset="0"/>
            </a:endParaRPr>
          </a:p>
          <a:p>
            <a:pPr eaLnBrk="1" hangingPunct="1">
              <a:spcBef>
                <a:spcPct val="0"/>
              </a:spcBef>
              <a:buNone/>
            </a:pPr>
            <a:r>
              <a:rPr lang="en-US" altLang="zh-CN" sz="2400" dirty="0">
                <a:solidFill>
                  <a:schemeClr val="tx1"/>
                </a:solidFill>
                <a:latin typeface="Times New Roman" panose="02020603050405020304" pitchFamily="18" charset="0"/>
                <a:cs typeface="Times New Roman" panose="02020603050405020304" pitchFamily="18" charset="0"/>
              </a:rPr>
              <a:t>    (Translation by Ding Zuxin and Burton Raffel)</a:t>
            </a:r>
            <a:endParaRPr lang="en-US" altLang="zh-CN" sz="24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latin typeface="Times New Roman" panose="02020603050405020304" pitchFamily="18" charset="0"/>
                <a:cs typeface="Times New Roman" panose="02020603050405020304" pitchFamily="18" charset="0"/>
                <a:sym typeface="+mn-ea"/>
              </a:rPr>
              <a:t>Lack of logical connectors</a:t>
            </a:r>
            <a:endParaRPr lang="en-US" altLang="zh-CN"/>
          </a:p>
        </p:txBody>
      </p:sp>
      <p:sp>
        <p:nvSpPr>
          <p:cNvPr id="3" name="内容占位符 2"/>
          <p:cNvSpPr>
            <a:spLocks noGrp="1"/>
          </p:cNvSpPr>
          <p:nvPr>
            <p:ph idx="1"/>
          </p:nvPr>
        </p:nvSpPr>
        <p:spPr/>
        <p:txBody>
          <a:bodyPr/>
          <a:lstStyle/>
          <a:p>
            <a:pPr algn="just"/>
            <a:r>
              <a:rPr lang="en-US" altLang="zh-CN" dirty="0" smtClean="0">
                <a:latin typeface="Times New Roman" panose="02020603050405020304" pitchFamily="18" charset="0"/>
                <a:cs typeface="Times New Roman" panose="02020603050405020304" pitchFamily="18" charset="0"/>
              </a:rPr>
              <a:t>The magnitude of the earthquake is increasing quickly, thus </a:t>
            </a:r>
            <a:r>
              <a:rPr lang="en-US" altLang="zh-CN" dirty="0" smtClean="0">
                <a:solidFill>
                  <a:srgbClr val="FF0000"/>
                </a:solidFill>
                <a:latin typeface="Times New Roman" panose="02020603050405020304" pitchFamily="18" charset="0"/>
                <a:cs typeface="Times New Roman" panose="02020603050405020304" pitchFamily="18" charset="0"/>
              </a:rPr>
              <a:t>destroying</a:t>
            </a:r>
            <a:r>
              <a:rPr lang="en-US" altLang="zh-CN" dirty="0" smtClean="0">
                <a:latin typeface="Times New Roman" panose="02020603050405020304" pitchFamily="18" charset="0"/>
                <a:cs typeface="Times New Roman" panose="02020603050405020304" pitchFamily="18" charset="0"/>
              </a:rPr>
              <a:t> buildings and other infrastructure, </a:t>
            </a:r>
            <a:r>
              <a:rPr lang="en-US" altLang="zh-CN" dirty="0" smtClean="0">
                <a:solidFill>
                  <a:srgbClr val="FF0000"/>
                </a:solidFill>
                <a:latin typeface="Times New Roman" panose="02020603050405020304" pitchFamily="18" charset="0"/>
                <a:cs typeface="Times New Roman" panose="02020603050405020304" pitchFamily="18" charset="0"/>
              </a:rPr>
              <a:t>resulting</a:t>
            </a:r>
            <a:r>
              <a:rPr lang="en-US" altLang="zh-CN" dirty="0" smtClean="0">
                <a:latin typeface="Times New Roman" panose="02020603050405020304" pitchFamily="18" charset="0"/>
                <a:cs typeface="Times New Roman" panose="02020603050405020304" pitchFamily="18" charset="0"/>
              </a:rPr>
              <a:t> in major increase in casualties, </a:t>
            </a:r>
            <a:r>
              <a:rPr lang="en-US" altLang="zh-CN" dirty="0" smtClean="0">
                <a:solidFill>
                  <a:srgbClr val="FF0000"/>
                </a:solidFill>
                <a:latin typeface="Times New Roman" panose="02020603050405020304" pitchFamily="18" charset="0"/>
                <a:cs typeface="Times New Roman" panose="02020603050405020304" pitchFamily="18" charset="0"/>
              </a:rPr>
              <a:t>leading</a:t>
            </a:r>
            <a:r>
              <a:rPr lang="en-US" altLang="zh-CN" dirty="0" smtClean="0">
                <a:latin typeface="Times New Roman" panose="02020603050405020304" pitchFamily="18" charset="0"/>
                <a:cs typeface="Times New Roman" panose="02020603050405020304" pitchFamily="18" charset="0"/>
              </a:rPr>
              <a:t> to considerable costs for both society and individuals, </a:t>
            </a:r>
            <a:r>
              <a:rPr lang="en-US" altLang="zh-CN" dirty="0" smtClean="0">
                <a:solidFill>
                  <a:srgbClr val="FF0000"/>
                </a:solidFill>
                <a:latin typeface="Times New Roman" panose="02020603050405020304" pitchFamily="18" charset="0"/>
                <a:cs typeface="Times New Roman" panose="02020603050405020304" pitchFamily="18" charset="0"/>
              </a:rPr>
              <a:t>suggesting</a:t>
            </a:r>
            <a:r>
              <a:rPr lang="en-US" altLang="zh-CN" dirty="0" smtClean="0">
                <a:latin typeface="Times New Roman" panose="02020603050405020304" pitchFamily="18" charset="0"/>
                <a:cs typeface="Times New Roman" panose="02020603050405020304" pitchFamily="18" charset="0"/>
              </a:rPr>
              <a:t> that urgent measures are essential to prevent such incidents.</a:t>
            </a:r>
            <a:endParaRPr lang="zh-CN" altLang="en-US" dirty="0">
              <a:latin typeface="Times New Roman" panose="02020603050405020304" pitchFamily="18" charset="0"/>
              <a:cs typeface="Times New Roman" panose="02020603050405020304" pitchFamily="18" charset="0"/>
            </a:endParaRPr>
          </a:p>
        </p:txBody>
      </p:sp>
      <p:sp>
        <p:nvSpPr>
          <p:cNvPr id="4" name="灯片编号占位符 3"/>
          <p:cNvSpPr>
            <a:spLocks noGrp="1"/>
          </p:cNvSpPr>
          <p:nvPr>
            <p:ph type="sldNum" sz="quarter" idx="12"/>
          </p:nvPr>
        </p:nvSpPr>
        <p:spPr/>
        <p:txBody>
          <a:bodyPr/>
          <a:lstStyle/>
          <a:p>
            <a:fld id="{04CF5F1E-8A68-4E27-9A5E-D196D58037A6}" type="slidenum">
              <a:rPr lang="zh-CN" altLang="en-US" smtClean="0">
                <a:solidFill>
                  <a:prstClr val="black">
                    <a:tint val="75000"/>
                  </a:prstClr>
                </a:solidFill>
              </a:rPr>
            </a:fld>
            <a:endParaRPr lang="zh-CN" altLang="en-US">
              <a:solidFill>
                <a:prstClr val="black">
                  <a:tint val="75000"/>
                </a:prstClr>
              </a:solidFill>
            </a:endParaRPr>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1"/>
              </p:custDataLst>
            </p:nvPr>
          </p:nvPicPr>
          <p:blipFill>
            <a:blip r:embed="rId2"/>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3"/>
              </p:custDataLst>
            </p:nvPr>
          </p:nvPicPr>
          <p:blipFill>
            <a:blip r:embed="rId4"/>
            <a:stretch>
              <a:fillRect/>
            </a:stretch>
          </p:blipFill>
          <p:spPr>
            <a:xfrm>
              <a:off x="3147" y="985"/>
              <a:ext cx="3147" cy="29"/>
            </a:xfrm>
            <a:prstGeom prst="rect">
              <a:avLst/>
            </a:prstGeom>
            <a:noFill/>
            <a:ln w="9525">
              <a:noFill/>
            </a:ln>
          </p:spPr>
        </p:pic>
      </p:gr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latin typeface="Times New Roman" panose="02020603050405020304" pitchFamily="18" charset="0"/>
                <a:cs typeface="Times New Roman" panose="02020603050405020304" pitchFamily="18" charset="0"/>
                <a:sym typeface="+mn-ea"/>
              </a:rPr>
              <a:t>Lack of logical connectors</a:t>
            </a:r>
            <a:endParaRPr lang="zh-CN" altLang="en-US"/>
          </a:p>
        </p:txBody>
      </p:sp>
      <p:sp>
        <p:nvSpPr>
          <p:cNvPr id="3" name="内容占位符 2"/>
          <p:cNvSpPr>
            <a:spLocks noGrp="1"/>
          </p:cNvSpPr>
          <p:nvPr>
            <p:ph idx="1"/>
          </p:nvPr>
        </p:nvSpPr>
        <p:spPr/>
        <p:txBody>
          <a:bodyPr/>
          <a:lstStyle/>
          <a:p>
            <a:pPr algn="just"/>
            <a:r>
              <a:rPr lang="en-US" altLang="zh-CN" b="1" dirty="0" smtClean="0">
                <a:latin typeface="Times New Roman" panose="02020603050405020304" pitchFamily="18" charset="0"/>
                <a:cs typeface="Times New Roman" panose="02020603050405020304" pitchFamily="18" charset="0"/>
              </a:rPr>
              <a:t>Revised:</a:t>
            </a:r>
            <a:endParaRPr lang="en-US" altLang="zh-CN" b="1" dirty="0" smtClean="0">
              <a:latin typeface="Times New Roman" panose="02020603050405020304" pitchFamily="18" charset="0"/>
              <a:cs typeface="Times New Roman" panose="02020603050405020304" pitchFamily="18" charset="0"/>
            </a:endParaRPr>
          </a:p>
          <a:p>
            <a:pPr algn="just"/>
            <a:r>
              <a:rPr lang="en-US" altLang="zh-CN" dirty="0" smtClean="0">
                <a:latin typeface="Times New Roman" panose="02020603050405020304" pitchFamily="18" charset="0"/>
                <a:cs typeface="Times New Roman" panose="02020603050405020304" pitchFamily="18" charset="0"/>
              </a:rPr>
              <a:t>The magnitude of the earthquake is increasing quickly, </a:t>
            </a:r>
            <a:r>
              <a:rPr lang="en-US" altLang="zh-CN" dirty="0" smtClean="0">
                <a:solidFill>
                  <a:srgbClr val="FF0000"/>
                </a:solidFill>
                <a:latin typeface="Times New Roman" panose="02020603050405020304" pitchFamily="18" charset="0"/>
                <a:cs typeface="Times New Roman" panose="02020603050405020304" pitchFamily="18" charset="0"/>
              </a:rPr>
              <a:t>thus</a:t>
            </a:r>
            <a:r>
              <a:rPr lang="en-US" altLang="zh-CN" dirty="0" smtClean="0">
                <a:latin typeface="Times New Roman" panose="02020603050405020304" pitchFamily="18" charset="0"/>
                <a:cs typeface="Times New Roman" panose="02020603050405020304" pitchFamily="18" charset="0"/>
              </a:rPr>
              <a:t> </a:t>
            </a:r>
            <a:r>
              <a:rPr lang="en-US" altLang="zh-CN" dirty="0" smtClean="0">
                <a:solidFill>
                  <a:srgbClr val="FF0000"/>
                </a:solidFill>
                <a:latin typeface="Times New Roman" panose="02020603050405020304" pitchFamily="18" charset="0"/>
                <a:cs typeface="Times New Roman" panose="02020603050405020304" pitchFamily="18" charset="0"/>
              </a:rPr>
              <a:t>destroying </a:t>
            </a:r>
            <a:r>
              <a:rPr lang="en-US" altLang="zh-CN" dirty="0" smtClean="0">
                <a:latin typeface="Times New Roman" panose="02020603050405020304" pitchFamily="18" charset="0"/>
                <a:cs typeface="Times New Roman" panose="02020603050405020304" pitchFamily="18" charset="0"/>
              </a:rPr>
              <a:t>buildings and other infrastructure. </a:t>
            </a:r>
            <a:r>
              <a:rPr lang="en-US" altLang="zh-CN" dirty="0" smtClean="0">
                <a:solidFill>
                  <a:srgbClr val="FF0000"/>
                </a:solidFill>
                <a:latin typeface="Times New Roman" panose="02020603050405020304" pitchFamily="18" charset="0"/>
                <a:cs typeface="Times New Roman" panose="02020603050405020304" pitchFamily="18" charset="0"/>
              </a:rPr>
              <a:t>As a result</a:t>
            </a:r>
            <a:r>
              <a:rPr lang="en-US" altLang="zh-CN" dirty="0" smtClean="0">
                <a:latin typeface="Times New Roman" panose="02020603050405020304" pitchFamily="18" charset="0"/>
                <a:cs typeface="Times New Roman" panose="02020603050405020304" pitchFamily="18" charset="0"/>
              </a:rPr>
              <a:t>, the number of casualties increases considerably, </a:t>
            </a:r>
            <a:r>
              <a:rPr lang="en-US" altLang="zh-CN" dirty="0" smtClean="0">
                <a:solidFill>
                  <a:srgbClr val="FF0000"/>
                </a:solidFill>
                <a:latin typeface="Times New Roman" panose="02020603050405020304" pitchFamily="18" charset="0"/>
                <a:cs typeface="Times New Roman" panose="02020603050405020304" pitchFamily="18" charset="0"/>
              </a:rPr>
              <a:t>leading</a:t>
            </a:r>
            <a:r>
              <a:rPr lang="en-US" altLang="zh-CN" dirty="0" smtClean="0">
                <a:latin typeface="Times New Roman" panose="02020603050405020304" pitchFamily="18" charset="0"/>
                <a:cs typeface="Times New Roman" panose="02020603050405020304" pitchFamily="18" charset="0"/>
              </a:rPr>
              <a:t> to considerable costs for both society and individuals. </a:t>
            </a:r>
            <a:r>
              <a:rPr lang="en-US" altLang="zh-CN" dirty="0" smtClean="0">
                <a:solidFill>
                  <a:srgbClr val="FF0000"/>
                </a:solidFill>
                <a:latin typeface="Times New Roman" panose="02020603050405020304" pitchFamily="18" charset="0"/>
                <a:cs typeface="Times New Roman" panose="02020603050405020304" pitchFamily="18" charset="0"/>
              </a:rPr>
              <a:t>Together, our analysis suggests </a:t>
            </a:r>
            <a:r>
              <a:rPr lang="en-US" altLang="zh-CN" dirty="0" smtClean="0">
                <a:latin typeface="Times New Roman" panose="02020603050405020304" pitchFamily="18" charset="0"/>
                <a:cs typeface="Times New Roman" panose="02020603050405020304" pitchFamily="18" charset="0"/>
              </a:rPr>
              <a:t>that urgent measures are essential to prevent such incidents in highly populated areas.</a:t>
            </a:r>
            <a:endParaRPr lang="zh-CN" altLang="en-US" dirty="0">
              <a:latin typeface="Times New Roman" panose="02020603050405020304" pitchFamily="18" charset="0"/>
              <a:cs typeface="Times New Roman" panose="02020603050405020304" pitchFamily="18" charset="0"/>
            </a:endParaRPr>
          </a:p>
        </p:txBody>
      </p:sp>
      <p:sp>
        <p:nvSpPr>
          <p:cNvPr id="4" name="灯片编号占位符 3"/>
          <p:cNvSpPr>
            <a:spLocks noGrp="1"/>
          </p:cNvSpPr>
          <p:nvPr>
            <p:ph type="sldNum" sz="quarter" idx="12"/>
          </p:nvPr>
        </p:nvSpPr>
        <p:spPr/>
        <p:txBody>
          <a:bodyPr/>
          <a:lstStyle/>
          <a:p>
            <a:fld id="{04CF5F1E-8A68-4E27-9A5E-D196D58037A6}" type="slidenum">
              <a:rPr lang="zh-CN" altLang="en-US" smtClean="0">
                <a:solidFill>
                  <a:prstClr val="black">
                    <a:tint val="75000"/>
                  </a:prstClr>
                </a:solidFill>
              </a:rPr>
            </a:fld>
            <a:endParaRPr lang="zh-CN" altLang="en-US">
              <a:solidFill>
                <a:prstClr val="black">
                  <a:tint val="75000"/>
                </a:prstClr>
              </a:solidFill>
            </a:endParaRPr>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1"/>
              </p:custDataLst>
            </p:nvPr>
          </p:nvPicPr>
          <p:blipFill>
            <a:blip r:embed="rId2"/>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3"/>
              </p:custDataLst>
            </p:nvPr>
          </p:nvPicPr>
          <p:blipFill>
            <a:blip r:embed="rId4"/>
            <a:stretch>
              <a:fillRect/>
            </a:stretch>
          </p:blipFill>
          <p:spPr>
            <a:xfrm>
              <a:off x="3147" y="985"/>
              <a:ext cx="3147" cy="29"/>
            </a:xfrm>
            <a:prstGeom prst="rect">
              <a:avLst/>
            </a:prstGeom>
            <a:noFill/>
            <a:ln w="9525">
              <a:noFill/>
            </a:ln>
          </p:spPr>
        </p:pic>
      </p:gr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latin typeface="Times New Roman" panose="02020603050405020304" pitchFamily="18" charset="0"/>
                <a:cs typeface="Times New Roman" panose="02020603050405020304" pitchFamily="18" charset="0"/>
                <a:sym typeface="+mn-ea"/>
              </a:rPr>
              <a:t>Redundancies</a:t>
            </a:r>
            <a:endParaRPr lang="zh-CN" altLang="en-US"/>
          </a:p>
        </p:txBody>
      </p:sp>
      <p:sp>
        <p:nvSpPr>
          <p:cNvPr id="3" name="内容占位符 2"/>
          <p:cNvSpPr>
            <a:spLocks noGrp="1"/>
          </p:cNvSpPr>
          <p:nvPr>
            <p:ph idx="1"/>
          </p:nvPr>
        </p:nvSpPr>
        <p:spPr>
          <a:xfrm>
            <a:off x="695960" y="1571626"/>
            <a:ext cx="10972800" cy="4525963"/>
          </a:xfrm>
        </p:spPr>
        <p:txBody>
          <a:bodyPr>
            <a:normAutofit/>
          </a:bodyPr>
          <a:lstStyle/>
          <a:p>
            <a:pPr algn="just"/>
            <a:r>
              <a:rPr lang="en-US" altLang="zh-CN" b="1" dirty="0" smtClean="0">
                <a:latin typeface="Times New Roman" panose="02020603050405020304" pitchFamily="18" charset="0"/>
                <a:cs typeface="Times New Roman" panose="02020603050405020304" pitchFamily="18" charset="0"/>
              </a:rPr>
              <a:t>Differences between Chinese and English</a:t>
            </a:r>
            <a:endParaRPr lang="en-US" altLang="zh-CN" b="1" dirty="0" smtClean="0">
              <a:latin typeface="Times New Roman" panose="02020603050405020304" pitchFamily="18" charset="0"/>
              <a:cs typeface="Times New Roman" panose="02020603050405020304" pitchFamily="18" charset="0"/>
            </a:endParaRPr>
          </a:p>
          <a:p>
            <a:pPr algn="just"/>
            <a:endParaRPr lang="zh-CN" altLang="en-US" dirty="0" smtClean="0">
              <a:latin typeface="Times New Roman" panose="02020603050405020304" pitchFamily="18" charset="0"/>
              <a:cs typeface="Times New Roman" panose="02020603050405020304" pitchFamily="18" charset="0"/>
            </a:endParaRPr>
          </a:p>
          <a:p>
            <a:pPr marL="0" indent="0" algn="just">
              <a:buNone/>
            </a:pPr>
            <a:r>
              <a:rPr lang="en-US" altLang="zh-CN" b="1" dirty="0" smtClean="0">
                <a:latin typeface="Times New Roman" panose="02020603050405020304" pitchFamily="18" charset="0"/>
                <a:cs typeface="Times New Roman" panose="02020603050405020304" pitchFamily="18" charset="0"/>
              </a:rPr>
              <a:t>Level of redundancy:</a:t>
            </a:r>
            <a:r>
              <a:rPr lang="en-US" altLang="zh-CN" dirty="0" smtClean="0">
                <a:latin typeface="Times New Roman" panose="02020603050405020304" pitchFamily="18" charset="0"/>
                <a:cs typeface="Times New Roman" panose="02020603050405020304" pitchFamily="18" charset="0"/>
              </a:rPr>
              <a:t> differences between Chinese and English in the inherent levels of redundancy within their own systems.</a:t>
            </a:r>
            <a:endParaRPr lang="en-US" altLang="zh-CN" dirty="0" smtClean="0">
              <a:latin typeface="Times New Roman" panose="02020603050405020304" pitchFamily="18" charset="0"/>
              <a:cs typeface="Times New Roman" panose="02020603050405020304" pitchFamily="18" charset="0"/>
            </a:endParaRPr>
          </a:p>
          <a:p>
            <a:pPr marL="0" indent="0" algn="just">
              <a:buNone/>
            </a:pPr>
            <a:endParaRPr lang="zh-CN" altLang="en-US" sz="2000" dirty="0" smtClean="0">
              <a:latin typeface="Times New Roman" panose="02020603050405020304" pitchFamily="18" charset="0"/>
              <a:cs typeface="Times New Roman" panose="02020603050405020304" pitchFamily="18" charset="0"/>
              <a:sym typeface="+mn-ea"/>
            </a:endParaRPr>
          </a:p>
          <a:p>
            <a:pPr marL="0" indent="0" algn="just">
              <a:buNone/>
            </a:pPr>
            <a:r>
              <a:rPr lang="zh-CN" altLang="en-US" sz="2000" dirty="0" smtClean="0">
                <a:latin typeface="Times New Roman" panose="02020603050405020304" pitchFamily="18" charset="0"/>
                <a:cs typeface="Times New Roman" panose="02020603050405020304" pitchFamily="18" charset="0"/>
                <a:sym typeface="+mn-ea"/>
              </a:rPr>
              <a:t>(廖七一 . 论翻译中的冗余信息 . 外国语，1996 (6): 47-51)</a:t>
            </a:r>
            <a:endParaRPr lang="en-US" altLang="zh-CN" sz="2000" dirty="0" smtClean="0">
              <a:latin typeface="Times New Roman" panose="02020603050405020304" pitchFamily="18" charset="0"/>
              <a:cs typeface="Times New Roman" panose="02020603050405020304" pitchFamily="18" charset="0"/>
            </a:endParaRPr>
          </a:p>
        </p:txBody>
      </p:sp>
      <p:sp>
        <p:nvSpPr>
          <p:cNvPr id="4" name="灯片编号占位符 3"/>
          <p:cNvSpPr>
            <a:spLocks noGrp="1"/>
          </p:cNvSpPr>
          <p:nvPr>
            <p:ph type="sldNum" sz="quarter" idx="12"/>
          </p:nvPr>
        </p:nvSpPr>
        <p:spPr/>
        <p:txBody>
          <a:bodyPr/>
          <a:lstStyle/>
          <a:p>
            <a:fld id="{04CF5F1E-8A68-4E27-9A5E-D196D58037A6}" type="slidenum">
              <a:rPr lang="zh-CN" altLang="en-US" smtClean="0">
                <a:solidFill>
                  <a:prstClr val="black">
                    <a:tint val="75000"/>
                  </a:prstClr>
                </a:solidFill>
              </a:rPr>
            </a:fld>
            <a:endParaRPr lang="zh-CN" altLang="en-US">
              <a:solidFill>
                <a:prstClr val="black">
                  <a:tint val="75000"/>
                </a:prstClr>
              </a:solidFill>
            </a:endParaRPr>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1"/>
              </p:custDataLst>
            </p:nvPr>
          </p:nvPicPr>
          <p:blipFill>
            <a:blip r:embed="rId2"/>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3"/>
              </p:custDataLst>
            </p:nvPr>
          </p:nvPicPr>
          <p:blipFill>
            <a:blip r:embed="rId4"/>
            <a:stretch>
              <a:fillRect/>
            </a:stretch>
          </p:blipFill>
          <p:spPr>
            <a:xfrm>
              <a:off x="3147" y="985"/>
              <a:ext cx="3147" cy="29"/>
            </a:xfrm>
            <a:prstGeom prst="rect">
              <a:avLst/>
            </a:prstGeom>
            <a:noFill/>
            <a:ln w="9525">
              <a:noFill/>
            </a:ln>
          </p:spPr>
        </p:pic>
      </p:gr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latin typeface="Times New Roman" panose="02020603050405020304" pitchFamily="18" charset="0"/>
                <a:cs typeface="Times New Roman" panose="02020603050405020304" pitchFamily="18" charset="0"/>
                <a:sym typeface="+mn-ea"/>
              </a:rPr>
              <a:t>Redundancies</a:t>
            </a:r>
            <a:endParaRPr lang="zh-CN" altLang="en-US"/>
          </a:p>
        </p:txBody>
      </p:sp>
      <p:sp>
        <p:nvSpPr>
          <p:cNvPr id="3" name="内容占位符 2"/>
          <p:cNvSpPr>
            <a:spLocks noGrp="1"/>
          </p:cNvSpPr>
          <p:nvPr>
            <p:ph idx="1"/>
          </p:nvPr>
        </p:nvSpPr>
        <p:spPr>
          <a:xfrm>
            <a:off x="635000" y="1165861"/>
            <a:ext cx="10972800" cy="4525963"/>
          </a:xfrm>
        </p:spPr>
        <p:txBody>
          <a:bodyPr>
            <a:normAutofit lnSpcReduction="10000"/>
          </a:bodyPr>
          <a:lstStyle/>
          <a:p>
            <a:pPr algn="just"/>
            <a:endParaRPr lang="en-US" altLang="zh-CN" dirty="0" smtClean="0">
              <a:latin typeface="Times New Roman" panose="02020603050405020304" pitchFamily="18" charset="0"/>
              <a:cs typeface="Times New Roman" panose="02020603050405020304" pitchFamily="18" charset="0"/>
            </a:endParaRPr>
          </a:p>
          <a:p>
            <a:pPr algn="just"/>
            <a:r>
              <a:rPr lang="en-US" altLang="zh-CN" dirty="0" smtClean="0">
                <a:latin typeface="Times New Roman" panose="02020603050405020304" pitchFamily="18" charset="0"/>
                <a:cs typeface="Times New Roman" panose="02020603050405020304" pitchFamily="18" charset="0"/>
              </a:rPr>
              <a:t>A satisfactory oil spill identification </a:t>
            </a:r>
            <a:r>
              <a:rPr lang="en-US" altLang="zh-CN" dirty="0" smtClean="0">
                <a:solidFill>
                  <a:srgbClr val="FF0000"/>
                </a:solidFill>
                <a:latin typeface="Times New Roman" panose="02020603050405020304" pitchFamily="18" charset="0"/>
                <a:cs typeface="Times New Roman" panose="02020603050405020304" pitchFamily="18" charset="0"/>
              </a:rPr>
              <a:t>effect</a:t>
            </a:r>
            <a:r>
              <a:rPr lang="en-US" altLang="zh-CN" dirty="0" smtClean="0">
                <a:latin typeface="Times New Roman" panose="02020603050405020304" pitchFamily="18" charset="0"/>
                <a:cs typeface="Times New Roman" panose="02020603050405020304" pitchFamily="18" charset="0"/>
              </a:rPr>
              <a:t> was obtained by combining 3D fluorescence spectra </a:t>
            </a:r>
            <a:r>
              <a:rPr lang="en-US" altLang="zh-CN" dirty="0" smtClean="0">
                <a:solidFill>
                  <a:srgbClr val="FF0000"/>
                </a:solidFill>
                <a:latin typeface="Times New Roman" panose="02020603050405020304" pitchFamily="18" charset="0"/>
                <a:cs typeface="Times New Roman" panose="02020603050405020304" pitchFamily="18" charset="0"/>
              </a:rPr>
              <a:t>technology</a:t>
            </a:r>
            <a:r>
              <a:rPr lang="en-US" altLang="zh-CN" dirty="0" smtClean="0">
                <a:latin typeface="Times New Roman" panose="02020603050405020304" pitchFamily="18" charset="0"/>
                <a:cs typeface="Times New Roman" panose="02020603050405020304" pitchFamily="18" charset="0"/>
              </a:rPr>
              <a:t> with the parallel factor ( PARAFAC) analysis </a:t>
            </a:r>
            <a:r>
              <a:rPr lang="en-US" altLang="zh-CN" dirty="0" smtClean="0">
                <a:solidFill>
                  <a:srgbClr val="FF0000"/>
                </a:solidFill>
                <a:latin typeface="Times New Roman" panose="02020603050405020304" pitchFamily="18" charset="0"/>
                <a:cs typeface="Times New Roman" panose="02020603050405020304" pitchFamily="18" charset="0"/>
              </a:rPr>
              <a:t>algorithm</a:t>
            </a:r>
            <a:r>
              <a:rPr lang="en-US" altLang="zh-CN" dirty="0" smtClean="0">
                <a:latin typeface="Times New Roman" panose="02020603050405020304" pitchFamily="18" charset="0"/>
                <a:cs typeface="Times New Roman" panose="02020603050405020304" pitchFamily="18" charset="0"/>
              </a:rPr>
              <a:t>.</a:t>
            </a:r>
            <a:endParaRPr lang="en-US" altLang="zh-CN" dirty="0" smtClean="0">
              <a:latin typeface="Times New Roman" panose="02020603050405020304" pitchFamily="18" charset="0"/>
              <a:cs typeface="Times New Roman" panose="02020603050405020304" pitchFamily="18" charset="0"/>
            </a:endParaRPr>
          </a:p>
          <a:p>
            <a:pPr algn="just"/>
            <a:endParaRPr lang="en-US" altLang="zh-CN" dirty="0" smtClean="0">
              <a:latin typeface="Times New Roman" panose="02020603050405020304" pitchFamily="18" charset="0"/>
              <a:cs typeface="Times New Roman" panose="02020603050405020304" pitchFamily="18" charset="0"/>
            </a:endParaRPr>
          </a:p>
          <a:p>
            <a:pPr algn="just"/>
            <a:endParaRPr lang="en-US" altLang="zh-CN" dirty="0" smtClean="0">
              <a:latin typeface="Times New Roman" panose="02020603050405020304" pitchFamily="18" charset="0"/>
              <a:cs typeface="Times New Roman" panose="02020603050405020304" pitchFamily="18" charset="0"/>
            </a:endParaRPr>
          </a:p>
          <a:p>
            <a:pPr algn="just"/>
            <a:r>
              <a:rPr lang="en-US" altLang="zh-CN" sz="3200" dirty="0" smtClean="0">
                <a:latin typeface="Times New Roman" panose="02020603050405020304" pitchFamily="18" charset="0"/>
                <a:cs typeface="Times New Roman" panose="02020603050405020304" pitchFamily="18" charset="0"/>
              </a:rPr>
              <a:t>3D fluorescence spectrum was applied in combination with parallel factor (PARAFAC) analysis to effectively identify oil spill.</a:t>
            </a:r>
            <a:endParaRPr lang="en-US" altLang="zh-CN" sz="3200" dirty="0" smtClean="0">
              <a:latin typeface="Times New Roman" panose="02020603050405020304" pitchFamily="18" charset="0"/>
              <a:cs typeface="Times New Roman" panose="02020603050405020304" pitchFamily="18" charset="0"/>
            </a:endParaRPr>
          </a:p>
          <a:p>
            <a:pPr algn="just"/>
            <a:endParaRPr lang="en-US" altLang="zh-CN" sz="3200" dirty="0" smtClean="0">
              <a:latin typeface="Times New Roman" panose="02020603050405020304" pitchFamily="18" charset="0"/>
              <a:cs typeface="Times New Roman" panose="02020603050405020304" pitchFamily="18" charset="0"/>
            </a:endParaRPr>
          </a:p>
        </p:txBody>
      </p:sp>
      <p:sp>
        <p:nvSpPr>
          <p:cNvPr id="4" name="灯片编号占位符 3"/>
          <p:cNvSpPr>
            <a:spLocks noGrp="1"/>
          </p:cNvSpPr>
          <p:nvPr>
            <p:ph type="sldNum" sz="quarter" idx="12"/>
          </p:nvPr>
        </p:nvSpPr>
        <p:spPr/>
        <p:txBody>
          <a:bodyPr/>
          <a:lstStyle/>
          <a:p>
            <a:fld id="{04CF5F1E-8A68-4E27-9A5E-D196D58037A6}" type="slidenum">
              <a:rPr lang="zh-CN" altLang="en-US" smtClean="0">
                <a:solidFill>
                  <a:prstClr val="black">
                    <a:tint val="75000"/>
                  </a:prstClr>
                </a:solidFill>
              </a:rPr>
            </a:fld>
            <a:endParaRPr lang="zh-CN" altLang="en-US">
              <a:solidFill>
                <a:prstClr val="black">
                  <a:tint val="75000"/>
                </a:prstClr>
              </a:solidFill>
            </a:endParaRPr>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1"/>
              </p:custDataLst>
            </p:nvPr>
          </p:nvPicPr>
          <p:blipFill>
            <a:blip r:embed="rId2"/>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3"/>
              </p:custDataLst>
            </p:nvPr>
          </p:nvPicPr>
          <p:blipFill>
            <a:blip r:embed="rId4"/>
            <a:stretch>
              <a:fillRect/>
            </a:stretch>
          </p:blipFill>
          <p:spPr>
            <a:xfrm>
              <a:off x="3147" y="985"/>
              <a:ext cx="3147" cy="29"/>
            </a:xfrm>
            <a:prstGeom prst="rect">
              <a:avLst/>
            </a:prstGeom>
            <a:noFill/>
            <a:ln w="9525">
              <a:noFill/>
            </a:ln>
          </p:spPr>
        </p:pic>
      </p:gr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latin typeface="Times New Roman" panose="02020603050405020304" pitchFamily="18" charset="0"/>
                <a:cs typeface="Times New Roman" panose="02020603050405020304" pitchFamily="18" charset="0"/>
                <a:sym typeface="+mn-ea"/>
              </a:rPr>
              <a:t>Under/over-use of hedges</a:t>
            </a:r>
            <a:endParaRPr lang="zh-CN" altLang="en-US"/>
          </a:p>
        </p:txBody>
      </p:sp>
      <p:sp>
        <p:nvSpPr>
          <p:cNvPr id="3" name="内容占位符 2"/>
          <p:cNvSpPr>
            <a:spLocks noGrp="1"/>
          </p:cNvSpPr>
          <p:nvPr>
            <p:ph idx="1"/>
          </p:nvPr>
        </p:nvSpPr>
        <p:spPr>
          <a:xfrm>
            <a:off x="635000" y="1165861"/>
            <a:ext cx="10972800" cy="4525963"/>
          </a:xfrm>
        </p:spPr>
        <p:txBody>
          <a:bodyPr>
            <a:normAutofit lnSpcReduction="10000"/>
          </a:bodyPr>
          <a:lstStyle/>
          <a:p>
            <a:pPr algn="just"/>
            <a:endParaRPr lang="en-US" altLang="zh-CN" dirty="0" smtClean="0">
              <a:latin typeface="Times New Roman" panose="02020603050405020304" pitchFamily="18" charset="0"/>
              <a:cs typeface="Times New Roman" panose="02020603050405020304" pitchFamily="18" charset="0"/>
            </a:endParaRPr>
          </a:p>
          <a:p>
            <a:pPr algn="just"/>
            <a:r>
              <a:rPr lang="en-US" dirty="0" smtClean="0">
                <a:solidFill>
                  <a:srgbClr val="000000"/>
                </a:solidFill>
                <a:latin typeface="Times New Roman" panose="02020603050405020304" pitchFamily="18" charset="0"/>
                <a:sym typeface="+mn-ea"/>
              </a:rPr>
              <a:t>Hedges: language which indicates that something may be true, is partially true, or is true in some cases. </a:t>
            </a:r>
            <a:endParaRPr lang="en-US" dirty="0" smtClean="0">
              <a:solidFill>
                <a:srgbClr val="000000"/>
              </a:solidFill>
              <a:latin typeface="Times New Roman" panose="02020603050405020304" pitchFamily="18" charset="0"/>
            </a:endParaRPr>
          </a:p>
          <a:p>
            <a:pPr algn="just"/>
            <a:endParaRPr lang="en-US" altLang="zh-CN" sz="3200" dirty="0" smtClean="0">
              <a:latin typeface="Times New Roman" panose="02020603050405020304" pitchFamily="18" charset="0"/>
              <a:cs typeface="Times New Roman" panose="02020603050405020304" pitchFamily="18" charset="0"/>
            </a:endParaRPr>
          </a:p>
        </p:txBody>
      </p:sp>
      <p:sp>
        <p:nvSpPr>
          <p:cNvPr id="4" name="灯片编号占位符 3"/>
          <p:cNvSpPr>
            <a:spLocks noGrp="1"/>
          </p:cNvSpPr>
          <p:nvPr>
            <p:ph type="sldNum" sz="quarter" idx="12"/>
          </p:nvPr>
        </p:nvSpPr>
        <p:spPr/>
        <p:txBody>
          <a:bodyPr/>
          <a:lstStyle/>
          <a:p>
            <a:fld id="{04CF5F1E-8A68-4E27-9A5E-D196D58037A6}" type="slidenum">
              <a:rPr lang="zh-CN" altLang="en-US" smtClean="0">
                <a:solidFill>
                  <a:prstClr val="black">
                    <a:tint val="75000"/>
                  </a:prstClr>
                </a:solidFill>
              </a:rPr>
            </a:fld>
            <a:endParaRPr lang="zh-CN" altLang="en-US">
              <a:solidFill>
                <a:prstClr val="black">
                  <a:tint val="75000"/>
                </a:prstClr>
              </a:solidFill>
            </a:endParaRPr>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1"/>
              </p:custDataLst>
            </p:nvPr>
          </p:nvPicPr>
          <p:blipFill>
            <a:blip r:embed="rId2"/>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3"/>
              </p:custDataLst>
            </p:nvPr>
          </p:nvPicPr>
          <p:blipFill>
            <a:blip r:embed="rId4"/>
            <a:stretch>
              <a:fillRect/>
            </a:stretch>
          </p:blipFill>
          <p:spPr>
            <a:xfrm>
              <a:off x="3147" y="985"/>
              <a:ext cx="3147" cy="29"/>
            </a:xfrm>
            <a:prstGeom prst="rect">
              <a:avLst/>
            </a:prstGeom>
            <a:noFill/>
            <a:ln w="9525">
              <a:noFill/>
            </a:ln>
          </p:spPr>
        </p:pic>
      </p:gr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dirty="0" smtClean="0">
                <a:latin typeface="Times New Roman" panose="02020603050405020304" pitchFamily="18" charset="0"/>
                <a:cs typeface="Times New Roman" panose="02020603050405020304" pitchFamily="18" charset="0"/>
              </a:rPr>
              <a:t>Hedging</a:t>
            </a:r>
            <a:endParaRPr lang="en-US" dirty="0" smtClean="0"/>
          </a:p>
        </p:txBody>
      </p:sp>
      <p:graphicFrame>
        <p:nvGraphicFramePr>
          <p:cNvPr id="5" name="表格 4"/>
          <p:cNvGraphicFramePr/>
          <p:nvPr/>
        </p:nvGraphicFramePr>
        <p:xfrm>
          <a:off x="1723390" y="1758315"/>
          <a:ext cx="8745855" cy="4136391"/>
        </p:xfrm>
        <a:graphic>
          <a:graphicData uri="http://schemas.openxmlformats.org/drawingml/2006/table">
            <a:tbl>
              <a:tblPr firstRow="1" bandRow="1">
                <a:tableStyleId>{5940675A-B579-460E-94D1-54222C63F5DA}</a:tableStyleId>
              </a:tblPr>
              <a:tblGrid>
                <a:gridCol w="1461770"/>
                <a:gridCol w="3249930"/>
                <a:gridCol w="4034155"/>
              </a:tblGrid>
              <a:tr h="1239520">
                <a:tc>
                  <a:txBody>
                    <a:bodyPr/>
                    <a:lstStyle/>
                    <a:p>
                      <a:pPr indent="0">
                        <a:buNone/>
                      </a:pPr>
                      <a:r>
                        <a:rPr lang="en-US" altLang="zh-CN" sz="2400" b="1">
                          <a:solidFill>
                            <a:srgbClr val="000000"/>
                          </a:solidFill>
                          <a:latin typeface="Times New Roman" panose="02020603050405020304" pitchFamily="18" charset="0"/>
                          <a:cs typeface="Times New Roman" panose="02020603050405020304" pitchFamily="18" charset="0"/>
                        </a:rPr>
                        <a:t> </a:t>
                      </a:r>
                      <a:endParaRPr lang="en-US" altLang="zh-CN" sz="24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endParaRPr lang="en-US" altLang="zh-CN" sz="2400" b="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indent="0" algn="ctr">
                        <a:buNone/>
                      </a:pPr>
                      <a:r>
                        <a:rPr lang="en-US" altLang="zh-CN" sz="2400" b="0">
                          <a:solidFill>
                            <a:srgbClr val="000000"/>
                          </a:solidFill>
                          <a:latin typeface="Times New Roman" panose="02020603050405020304" pitchFamily="18" charset="0"/>
                          <a:ea typeface="宋体" panose="02010600030101010101" pitchFamily="2" charset="-122"/>
                          <a:cs typeface="宋体" panose="02010600030101010101" pitchFamily="2" charset="-122"/>
                        </a:rPr>
                        <a:t>Likelihood</a:t>
                      </a:r>
                      <a:endParaRPr lang="en-US" altLang="zh-CN" sz="2400" b="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txBody>
                  <a:tcPr marL="0" marR="0" marT="0" marB="1">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altLang="zh-CN" sz="2400" b="0">
                          <a:solidFill>
                            <a:srgbClr val="000000"/>
                          </a:solidFill>
                          <a:latin typeface="Times New Roman" panose="02020603050405020304" pitchFamily="18" charset="0"/>
                          <a:ea typeface="宋体" panose="02010600030101010101" pitchFamily="2" charset="-122"/>
                          <a:cs typeface="宋体" panose="02010600030101010101" pitchFamily="2" charset="-122"/>
                        </a:rPr>
                        <a:t>Example (A.Word-of-mouth advertising; B. a consumer's incentive to purchase a product)</a:t>
                      </a:r>
                      <a:endParaRPr lang="en-US" altLang="zh-CN" sz="2400" b="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indent="0">
                        <a:buNone/>
                      </a:pPr>
                      <a:endParaRPr lang="en-US" altLang="zh-CN" sz="2400" b="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txBody>
                  <a:tcPr marL="0" marR="0" marT="0" marB="1">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673350">
                <a:tc>
                  <a:txBody>
                    <a:bodyPr/>
                    <a:lstStyle/>
                    <a:p>
                      <a:pPr indent="0">
                        <a:buNone/>
                      </a:pPr>
                      <a:r>
                        <a:rPr lang="en-US" altLang="zh-CN" sz="2400" b="1">
                          <a:solidFill>
                            <a:srgbClr val="000000"/>
                          </a:solidFill>
                          <a:latin typeface="Times New Roman" panose="02020603050405020304" pitchFamily="18" charset="0"/>
                          <a:ea typeface="宋体" panose="02010600030101010101" pitchFamily="2" charset="-122"/>
                          <a:cs typeface="宋体" panose="02010600030101010101" pitchFamily="2" charset="-122"/>
                        </a:rPr>
                        <a:t>   Stronger</a:t>
                      </a:r>
                      <a:endParaRPr lang="en-US" altLang="zh-CN" sz="2400" b="1">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indent="0">
                        <a:buNone/>
                      </a:pPr>
                      <a:endParaRPr lang="en-US" altLang="zh-CN" sz="2400" b="1">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indent="0">
                        <a:buNone/>
                      </a:pPr>
                      <a:endParaRPr lang="en-US" altLang="zh-CN" sz="2400" b="1">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indent="0">
                        <a:buNone/>
                      </a:pPr>
                      <a:endParaRPr lang="en-US" altLang="zh-CN" sz="2400" b="1">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indent="0">
                        <a:buNone/>
                      </a:pPr>
                      <a:endParaRPr lang="en-US" altLang="zh-CN" sz="2400" b="1">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indent="0">
                        <a:buNone/>
                      </a:pPr>
                      <a:endParaRPr lang="en-US" altLang="zh-CN" sz="2400" b="1">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indent="0">
                        <a:buNone/>
                      </a:pPr>
                      <a:r>
                        <a:rPr lang="en-US" altLang="zh-CN" sz="2400" b="1">
                          <a:solidFill>
                            <a:srgbClr val="000000"/>
                          </a:solidFill>
                          <a:latin typeface="Times New Roman" panose="02020603050405020304" pitchFamily="18" charset="0"/>
                          <a:cs typeface="Times New Roman" panose="02020603050405020304" pitchFamily="18" charset="0"/>
                        </a:rPr>
                        <a:t>   </a:t>
                      </a:r>
                      <a:r>
                        <a:rPr lang="en-US" altLang="zh-CN" sz="2400" b="1">
                          <a:solidFill>
                            <a:srgbClr val="000000"/>
                          </a:solidFill>
                          <a:latin typeface="Times New Roman" panose="02020603050405020304" pitchFamily="18" charset="0"/>
                          <a:ea typeface="宋体" panose="02010600030101010101" pitchFamily="2" charset="-122"/>
                          <a:cs typeface="宋体" panose="02010600030101010101" pitchFamily="2" charset="-122"/>
                        </a:rPr>
                        <a:t>Weaker</a:t>
                      </a:r>
                      <a:endParaRPr lang="en-US" altLang="zh-CN" sz="2400" b="1">
                        <a:solidFill>
                          <a:srgbClr val="000000"/>
                        </a:solidFill>
                        <a:latin typeface="Times New Roman" panose="02020603050405020304" pitchFamily="18" charset="0"/>
                        <a:ea typeface="宋体" panose="02010600030101010101" pitchFamily="2" charset="-122"/>
                        <a:cs typeface="宋体" panose="02010600030101010101" pitchFamily="2" charset="-122"/>
                      </a:endParaRPr>
                    </a:p>
                  </a:txBody>
                  <a:tcPr marL="0" marR="0" marT="0" marB="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altLang="zh-CN" sz="2400" b="0">
                          <a:solidFill>
                            <a:srgbClr val="000000"/>
                          </a:solidFill>
                          <a:latin typeface="Times New Roman" panose="02020603050405020304" pitchFamily="18" charset="0"/>
                          <a:ea typeface="宋体" panose="02010600030101010101" pitchFamily="2" charset="-122"/>
                          <a:cs typeface="宋体" panose="02010600030101010101" pitchFamily="2" charset="-122"/>
                        </a:rPr>
                        <a:t>It is clear that</a:t>
                      </a:r>
                      <a:r>
                        <a:rPr lang="en-US" altLang="zh-CN" sz="2400" b="0">
                          <a:solidFill>
                            <a:srgbClr val="000000"/>
                          </a:solidFill>
                          <a:latin typeface="Times New Roman" panose="02020603050405020304" pitchFamily="18" charset="0"/>
                          <a:cs typeface="Times New Roman" panose="02020603050405020304" pitchFamily="18" charset="0"/>
                        </a:rPr>
                        <a:t>…</a:t>
                      </a:r>
                      <a:endParaRPr lang="en-US" altLang="zh-CN" sz="2400" b="0">
                        <a:solidFill>
                          <a:srgbClr val="000000"/>
                        </a:solidFill>
                        <a:latin typeface="Times New Roman" panose="02020603050405020304" pitchFamily="18" charset="0"/>
                        <a:cs typeface="Times New Roman" panose="02020603050405020304" pitchFamily="18" charset="0"/>
                      </a:endParaRPr>
                    </a:p>
                    <a:p>
                      <a:pPr indent="0">
                        <a:buNone/>
                      </a:pPr>
                      <a:r>
                        <a:rPr lang="en-US" altLang="zh-CN" sz="2400" b="0">
                          <a:solidFill>
                            <a:srgbClr val="000000"/>
                          </a:solidFill>
                          <a:latin typeface="Times New Roman" panose="02020603050405020304" pitchFamily="18" charset="0"/>
                          <a:ea typeface="宋体" panose="02010600030101010101" pitchFamily="2" charset="-122"/>
                          <a:cs typeface="宋体" panose="02010600030101010101" pitchFamily="2" charset="-122"/>
                        </a:rPr>
                        <a:t>It is rather clear that</a:t>
                      </a:r>
                      <a:r>
                        <a:rPr lang="en-US" altLang="zh-CN" sz="2400" b="0">
                          <a:solidFill>
                            <a:srgbClr val="000000"/>
                          </a:solidFill>
                          <a:latin typeface="Times New Roman" panose="02020603050405020304" pitchFamily="18" charset="0"/>
                          <a:cs typeface="Times New Roman" panose="02020603050405020304" pitchFamily="18" charset="0"/>
                        </a:rPr>
                        <a:t>…</a:t>
                      </a:r>
                      <a:endParaRPr lang="en-US" altLang="zh-CN" sz="2400" b="0">
                        <a:solidFill>
                          <a:srgbClr val="000000"/>
                        </a:solidFill>
                        <a:latin typeface="Times New Roman" panose="02020603050405020304" pitchFamily="18" charset="0"/>
                        <a:cs typeface="Times New Roman" panose="02020603050405020304" pitchFamily="18" charset="0"/>
                      </a:endParaRPr>
                    </a:p>
                    <a:p>
                      <a:pPr indent="0">
                        <a:buNone/>
                      </a:pPr>
                      <a:r>
                        <a:rPr lang="en-US" altLang="zh-CN" sz="2400" b="0">
                          <a:solidFill>
                            <a:srgbClr val="000000"/>
                          </a:solidFill>
                          <a:latin typeface="Times New Roman" panose="02020603050405020304" pitchFamily="18" charset="0"/>
                          <a:ea typeface="宋体" panose="02010600030101010101" pitchFamily="2" charset="-122"/>
                          <a:cs typeface="宋体" panose="02010600030101010101" pitchFamily="2" charset="-122"/>
                        </a:rPr>
                        <a:t>It is very probable that</a:t>
                      </a:r>
                      <a:r>
                        <a:rPr lang="en-US" altLang="zh-CN" sz="2400" b="0">
                          <a:solidFill>
                            <a:srgbClr val="000000"/>
                          </a:solidFill>
                          <a:latin typeface="Times New Roman" panose="02020603050405020304" pitchFamily="18" charset="0"/>
                          <a:cs typeface="Times New Roman" panose="02020603050405020304" pitchFamily="18" charset="0"/>
                        </a:rPr>
                        <a:t>…</a:t>
                      </a:r>
                      <a:endParaRPr lang="en-US" altLang="zh-CN" sz="2400" b="0">
                        <a:solidFill>
                          <a:srgbClr val="000000"/>
                        </a:solidFill>
                        <a:latin typeface="Times New Roman" panose="02020603050405020304" pitchFamily="18" charset="0"/>
                        <a:cs typeface="Times New Roman" panose="02020603050405020304" pitchFamily="18" charset="0"/>
                      </a:endParaRPr>
                    </a:p>
                    <a:p>
                      <a:pPr indent="0">
                        <a:buNone/>
                      </a:pPr>
                      <a:r>
                        <a:rPr lang="en-US" altLang="zh-CN" sz="2400" b="0">
                          <a:solidFill>
                            <a:srgbClr val="000000"/>
                          </a:solidFill>
                          <a:latin typeface="Times New Roman" panose="02020603050405020304" pitchFamily="18" charset="0"/>
                          <a:ea typeface="宋体" panose="02010600030101010101" pitchFamily="2" charset="-122"/>
                          <a:cs typeface="宋体" panose="02010600030101010101" pitchFamily="2" charset="-122"/>
                        </a:rPr>
                        <a:t>It is probable/likely that</a:t>
                      </a:r>
                      <a:r>
                        <a:rPr lang="en-US" altLang="zh-CN" sz="2400" b="0">
                          <a:solidFill>
                            <a:srgbClr val="000000"/>
                          </a:solidFill>
                          <a:latin typeface="Times New Roman" panose="02020603050405020304" pitchFamily="18" charset="0"/>
                          <a:cs typeface="Times New Roman" panose="02020603050405020304" pitchFamily="18" charset="0"/>
                        </a:rPr>
                        <a:t>…</a:t>
                      </a:r>
                      <a:endParaRPr lang="en-US" altLang="zh-CN" sz="2400" b="0">
                        <a:solidFill>
                          <a:srgbClr val="000000"/>
                        </a:solidFill>
                        <a:latin typeface="Times New Roman" panose="02020603050405020304" pitchFamily="18" charset="0"/>
                        <a:cs typeface="Times New Roman" panose="02020603050405020304" pitchFamily="18" charset="0"/>
                      </a:endParaRPr>
                    </a:p>
                    <a:p>
                      <a:pPr indent="0">
                        <a:buNone/>
                      </a:pPr>
                      <a:r>
                        <a:rPr lang="en-US" altLang="zh-CN" sz="2400" b="0">
                          <a:solidFill>
                            <a:srgbClr val="000000"/>
                          </a:solidFill>
                          <a:latin typeface="Times New Roman" panose="02020603050405020304" pitchFamily="18" charset="0"/>
                          <a:ea typeface="宋体" panose="02010600030101010101" pitchFamily="2" charset="-122"/>
                          <a:cs typeface="宋体" panose="02010600030101010101" pitchFamily="2" charset="-122"/>
                        </a:rPr>
                        <a:t>It is possible that</a:t>
                      </a:r>
                      <a:r>
                        <a:rPr lang="en-US" altLang="zh-CN" sz="2400" b="0">
                          <a:solidFill>
                            <a:srgbClr val="000000"/>
                          </a:solidFill>
                          <a:latin typeface="Times New Roman" panose="02020603050405020304" pitchFamily="18" charset="0"/>
                          <a:cs typeface="Times New Roman" panose="02020603050405020304" pitchFamily="18" charset="0"/>
                        </a:rPr>
                        <a:t>…</a:t>
                      </a:r>
                      <a:endParaRPr lang="en-US" altLang="zh-CN" sz="2400" b="0">
                        <a:solidFill>
                          <a:srgbClr val="000000"/>
                        </a:solidFill>
                        <a:latin typeface="Times New Roman" panose="02020603050405020304" pitchFamily="18" charset="0"/>
                        <a:cs typeface="Times New Roman" panose="02020603050405020304" pitchFamily="18" charset="0"/>
                      </a:endParaRPr>
                    </a:p>
                    <a:p>
                      <a:pPr indent="0">
                        <a:buNone/>
                      </a:pPr>
                      <a:r>
                        <a:rPr lang="en-US" altLang="zh-CN" sz="2400" b="0">
                          <a:solidFill>
                            <a:srgbClr val="000000"/>
                          </a:solidFill>
                          <a:latin typeface="Times New Roman" panose="02020603050405020304" pitchFamily="18" charset="0"/>
                          <a:ea typeface="宋体" panose="02010600030101010101" pitchFamily="2" charset="-122"/>
                          <a:cs typeface="宋体" panose="02010600030101010101" pitchFamily="2" charset="-122"/>
                        </a:rPr>
                        <a:t>It is unlikely that</a:t>
                      </a:r>
                      <a:r>
                        <a:rPr lang="en-US" altLang="zh-CN" sz="2400" b="0">
                          <a:solidFill>
                            <a:srgbClr val="000000"/>
                          </a:solidFill>
                          <a:latin typeface="Times New Roman" panose="02020603050405020304" pitchFamily="18" charset="0"/>
                          <a:cs typeface="Times New Roman" panose="02020603050405020304" pitchFamily="18" charset="0"/>
                        </a:rPr>
                        <a:t>…</a:t>
                      </a:r>
                      <a:endParaRPr lang="en-US" altLang="zh-CN" sz="2400" b="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1">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altLang="zh-CN" sz="2400" b="0">
                          <a:solidFill>
                            <a:srgbClr val="000000"/>
                          </a:solidFill>
                          <a:latin typeface="Times New Roman" panose="02020603050405020304" pitchFamily="18" charset="0"/>
                          <a:ea typeface="宋体" panose="02010600030101010101" pitchFamily="2" charset="-122"/>
                          <a:cs typeface="宋体" panose="02010600030101010101" pitchFamily="2" charset="-122"/>
                        </a:rPr>
                        <a:t>A influences B. </a:t>
                      </a:r>
                      <a:endParaRPr lang="en-US" altLang="zh-CN" sz="2400" b="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indent="0">
                        <a:buNone/>
                      </a:pPr>
                      <a:r>
                        <a:rPr lang="en-US" altLang="zh-CN" sz="2400" b="0">
                          <a:solidFill>
                            <a:srgbClr val="000000"/>
                          </a:solidFill>
                          <a:latin typeface="Times New Roman" panose="02020603050405020304" pitchFamily="18" charset="0"/>
                          <a:ea typeface="宋体" panose="02010600030101010101" pitchFamily="2" charset="-122"/>
                          <a:cs typeface="宋体" panose="02010600030101010101" pitchFamily="2" charset="-122"/>
                        </a:rPr>
                        <a:t>A can influence B.</a:t>
                      </a:r>
                      <a:endParaRPr lang="en-US" altLang="zh-CN" sz="2400" b="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indent="0">
                        <a:buNone/>
                      </a:pPr>
                      <a:r>
                        <a:rPr lang="en-US" altLang="zh-CN" sz="2400" b="0">
                          <a:solidFill>
                            <a:srgbClr val="000000"/>
                          </a:solidFill>
                          <a:latin typeface="Times New Roman" panose="02020603050405020304" pitchFamily="18" charset="0"/>
                          <a:ea typeface="宋体" panose="02010600030101010101" pitchFamily="2" charset="-122"/>
                          <a:cs typeface="宋体" panose="02010600030101010101" pitchFamily="2" charset="-122"/>
                        </a:rPr>
                        <a:t>A could influence B.</a:t>
                      </a:r>
                      <a:endParaRPr lang="en-US" altLang="zh-CN" sz="2400" b="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indent="0">
                        <a:buNone/>
                      </a:pPr>
                      <a:r>
                        <a:rPr lang="en-US" altLang="zh-CN" sz="2400" b="0">
                          <a:solidFill>
                            <a:srgbClr val="000000"/>
                          </a:solidFill>
                          <a:latin typeface="Times New Roman" panose="02020603050405020304" pitchFamily="18" charset="0"/>
                          <a:ea typeface="宋体" panose="02010600030101010101" pitchFamily="2" charset="-122"/>
                          <a:cs typeface="宋体" panose="02010600030101010101" pitchFamily="2" charset="-122"/>
                        </a:rPr>
                        <a:t>A may influence B.</a:t>
                      </a:r>
                      <a:endParaRPr lang="en-US" altLang="zh-CN" sz="2400" b="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indent="0">
                        <a:buNone/>
                      </a:pPr>
                      <a:r>
                        <a:rPr lang="en-US" altLang="zh-CN" sz="2400" b="0">
                          <a:solidFill>
                            <a:srgbClr val="000000"/>
                          </a:solidFill>
                          <a:latin typeface="Times New Roman" panose="02020603050405020304" pitchFamily="18" charset="0"/>
                          <a:ea typeface="宋体" panose="02010600030101010101" pitchFamily="2" charset="-122"/>
                          <a:cs typeface="宋体" panose="02010600030101010101" pitchFamily="2" charset="-122"/>
                        </a:rPr>
                        <a:t>A might influence B. </a:t>
                      </a:r>
                      <a:endParaRPr lang="en-US" altLang="zh-CN" sz="2400" b="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indent="0">
                        <a:buNone/>
                      </a:pPr>
                      <a:r>
                        <a:rPr lang="en-US" altLang="zh-CN" sz="2400" b="0">
                          <a:solidFill>
                            <a:srgbClr val="000000"/>
                          </a:solidFill>
                          <a:latin typeface="Times New Roman" panose="02020603050405020304" pitchFamily="18" charset="0"/>
                          <a:ea typeface="宋体" panose="02010600030101010101" pitchFamily="2" charset="-122"/>
                          <a:cs typeface="宋体" panose="02010600030101010101" pitchFamily="2" charset="-122"/>
                        </a:rPr>
                        <a:t>It is difficult for A to influence B. </a:t>
                      </a:r>
                      <a:endParaRPr lang="en-US" altLang="zh-CN" sz="2400" b="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txBody>
                  <a:tcPr marL="0" marR="0" marT="0" marB="1">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pic>
        <p:nvPicPr>
          <p:cNvPr id="6" name="图片 5"/>
          <p:cNvPicPr/>
          <p:nvPr/>
        </p:nvPicPr>
        <p:blipFill>
          <a:blip r:embed="rId1"/>
          <a:stretch>
            <a:fillRect/>
          </a:stretch>
        </p:blipFill>
        <p:spPr>
          <a:xfrm>
            <a:off x="2485390" y="3912235"/>
            <a:ext cx="76200" cy="1327785"/>
          </a:xfrm>
          <a:prstGeom prst="rect">
            <a:avLst/>
          </a:prstGeom>
          <a:noFill/>
          <a:ln w="9525">
            <a:noFill/>
          </a:ln>
        </p:spPr>
      </p:pic>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2"/>
              </p:custDataLst>
            </p:nvPr>
          </p:nvPicPr>
          <p:blipFill>
            <a:blip r:embed="rId3"/>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4"/>
              </p:custDataLst>
            </p:nvPr>
          </p:nvPicPr>
          <p:blipFill>
            <a:blip r:embed="rId5"/>
            <a:stretch>
              <a:fillRect/>
            </a:stretch>
          </p:blipFill>
          <p:spPr>
            <a:xfrm>
              <a:off x="3147" y="985"/>
              <a:ext cx="3147" cy="29"/>
            </a:xfrm>
            <a:prstGeom prst="rect">
              <a:avLst/>
            </a:prstGeom>
            <a:noFill/>
            <a:ln w="9525">
              <a:noFill/>
            </a:ln>
          </p:spPr>
        </p:pic>
      </p:gr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dirty="0" smtClean="0">
                <a:latin typeface="Times New Roman" panose="02020603050405020304" pitchFamily="18" charset="0"/>
                <a:cs typeface="Times New Roman" panose="02020603050405020304" pitchFamily="18" charset="0"/>
              </a:rPr>
              <a:t>Hedging</a:t>
            </a:r>
            <a:endParaRPr lang="en-US" dirty="0" smtClean="0"/>
          </a:p>
        </p:txBody>
      </p:sp>
      <p:sp>
        <p:nvSpPr>
          <p:cNvPr id="3" name="内容占位符 2"/>
          <p:cNvSpPr>
            <a:spLocks noGrp="1"/>
          </p:cNvSpPr>
          <p:nvPr>
            <p:ph idx="1"/>
          </p:nvPr>
        </p:nvSpPr>
        <p:spPr>
          <a:xfrm>
            <a:off x="488950" y="1442085"/>
            <a:ext cx="9737090" cy="4824095"/>
          </a:xfrm>
        </p:spPr>
        <p:txBody>
          <a:bodyPr>
            <a:normAutofit/>
          </a:bodyPr>
          <a:lstStyle/>
          <a:p>
            <a:pPr algn="just" fontAlgn="auto">
              <a:lnSpc>
                <a:spcPct val="150000"/>
              </a:lnSpc>
              <a:buFont typeface="Wingdings" panose="05000000000000000000" pitchFamily="2" charset="2"/>
              <a:buChar char="Ø"/>
            </a:pPr>
            <a:r>
              <a:rPr lang="en-US" sz="2000" b="1" dirty="0" smtClean="0">
                <a:solidFill>
                  <a:srgbClr val="000000"/>
                </a:solidFill>
                <a:latin typeface="Times New Roman" panose="02020603050405020304" pitchFamily="18" charset="0"/>
              </a:rPr>
              <a:t>Stance Features</a:t>
            </a:r>
            <a:r>
              <a:rPr lang="en-US" sz="2000" dirty="0" smtClean="0">
                <a:solidFill>
                  <a:srgbClr val="000000"/>
                </a:solidFill>
                <a:latin typeface="Times New Roman" panose="02020603050405020304" pitchFamily="18" charset="0"/>
              </a:rPr>
              <a:t> by Discipline (per 10,000 words in journal articles) (Maryland, 2004; cited from: Feak &amp; Swales, 2012: 157）</a:t>
            </a:r>
            <a:endParaRPr lang="en-US" sz="2000" dirty="0" smtClean="0">
              <a:solidFill>
                <a:srgbClr val="000000"/>
              </a:solidFill>
              <a:latin typeface="Times New Roman" panose="02020603050405020304" pitchFamily="18" charset="0"/>
            </a:endParaRPr>
          </a:p>
          <a:p>
            <a:pPr algn="just" fontAlgn="auto">
              <a:lnSpc>
                <a:spcPct val="150000"/>
              </a:lnSpc>
              <a:buFont typeface="Wingdings" panose="05000000000000000000" pitchFamily="2" charset="2"/>
              <a:buChar char="Ø"/>
            </a:pPr>
            <a:endParaRPr lang="en-US" sz="2000" dirty="0" smtClean="0">
              <a:solidFill>
                <a:srgbClr val="000000"/>
              </a:solidFill>
              <a:latin typeface="Times New Roman" panose="02020603050405020304" pitchFamily="18" charset="0"/>
            </a:endParaRPr>
          </a:p>
          <a:p>
            <a:pPr algn="just" fontAlgn="auto">
              <a:lnSpc>
                <a:spcPct val="150000"/>
              </a:lnSpc>
              <a:buFont typeface="Wingdings" panose="05000000000000000000" pitchFamily="2" charset="2"/>
              <a:buChar char="Ø"/>
            </a:pPr>
            <a:endParaRPr lang="en-US" sz="2000" dirty="0" smtClean="0">
              <a:solidFill>
                <a:srgbClr val="000000"/>
              </a:solidFill>
              <a:latin typeface="Times New Roman" panose="02020603050405020304" pitchFamily="18" charset="0"/>
            </a:endParaRPr>
          </a:p>
          <a:p>
            <a:pPr algn="just" fontAlgn="auto">
              <a:lnSpc>
                <a:spcPct val="150000"/>
              </a:lnSpc>
              <a:buFont typeface="Wingdings" panose="05000000000000000000" pitchFamily="2" charset="2"/>
              <a:buChar char="Ø"/>
            </a:pPr>
            <a:endParaRPr lang="en-US" sz="2000" dirty="0" smtClean="0">
              <a:solidFill>
                <a:srgbClr val="000000"/>
              </a:solidFill>
              <a:latin typeface="Times New Roman" panose="02020603050405020304" pitchFamily="18" charset="0"/>
            </a:endParaRPr>
          </a:p>
          <a:p>
            <a:pPr algn="just" fontAlgn="auto">
              <a:lnSpc>
                <a:spcPct val="150000"/>
              </a:lnSpc>
              <a:buFont typeface="Wingdings" panose="05000000000000000000" pitchFamily="2" charset="2"/>
              <a:buChar char="Ø"/>
            </a:pPr>
            <a:endParaRPr lang="en-US" sz="2000" dirty="0" smtClean="0">
              <a:solidFill>
                <a:srgbClr val="000000"/>
              </a:solidFill>
              <a:latin typeface="Times New Roman" panose="02020603050405020304" pitchFamily="18" charset="0"/>
            </a:endParaRPr>
          </a:p>
          <a:p>
            <a:pPr algn="just" fontAlgn="auto">
              <a:lnSpc>
                <a:spcPct val="150000"/>
              </a:lnSpc>
              <a:buFont typeface="Wingdings" panose="05000000000000000000" pitchFamily="2" charset="2"/>
              <a:buChar char="Ø"/>
            </a:pPr>
            <a:endParaRPr lang="en-US" sz="2800" dirty="0" smtClean="0">
              <a:solidFill>
                <a:srgbClr val="000000"/>
              </a:solidFill>
              <a:latin typeface="Times New Roman" panose="02020603050405020304" pitchFamily="18" charset="0"/>
            </a:endParaRPr>
          </a:p>
        </p:txBody>
      </p:sp>
      <p:pic>
        <p:nvPicPr>
          <p:cNvPr id="4" name="图片 3"/>
          <p:cNvPicPr>
            <a:picLocks noChangeAspect="1"/>
          </p:cNvPicPr>
          <p:nvPr/>
        </p:nvPicPr>
        <p:blipFill>
          <a:blip r:embed="rId1"/>
          <a:stretch>
            <a:fillRect/>
          </a:stretch>
        </p:blipFill>
        <p:spPr>
          <a:xfrm>
            <a:off x="318135" y="2797175"/>
            <a:ext cx="11608435" cy="3582035"/>
          </a:xfrm>
          <a:prstGeom prst="rect">
            <a:avLst/>
          </a:prstGeom>
        </p:spPr>
      </p:pic>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2"/>
              </p:custDataLst>
            </p:nvPr>
          </p:nvPicPr>
          <p:blipFill>
            <a:blip r:embed="rId3"/>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4"/>
              </p:custDataLst>
            </p:nvPr>
          </p:nvPicPr>
          <p:blipFill>
            <a:blip r:embed="rId5"/>
            <a:stretch>
              <a:fillRect/>
            </a:stretch>
          </p:blipFill>
          <p:spPr>
            <a:xfrm>
              <a:off x="3147" y="985"/>
              <a:ext cx="3147" cy="29"/>
            </a:xfrm>
            <a:prstGeom prst="rect">
              <a:avLst/>
            </a:prstGeom>
            <a:noFill/>
            <a:ln w="9525">
              <a:noFill/>
            </a:ln>
          </p:spPr>
        </p:pic>
      </p:gr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09600" y="137478"/>
            <a:ext cx="10058400" cy="1295400"/>
          </a:xfrm>
        </p:spPr>
        <p:txBody>
          <a:bodyPr/>
          <a:lstStyle/>
          <a:p>
            <a:r>
              <a:rPr lang="en-US" altLang="zh-CN" dirty="0" smtClean="0">
                <a:latin typeface="Times New Roman" panose="02020603050405020304" pitchFamily="18" charset="0"/>
                <a:cs typeface="Times New Roman" panose="02020603050405020304" pitchFamily="18" charset="0"/>
              </a:rPr>
              <a:t>Under-use of hedging</a:t>
            </a:r>
            <a:endParaRPr lang="en-US" altLang="zh-CN"/>
          </a:p>
        </p:txBody>
      </p:sp>
      <p:sp>
        <p:nvSpPr>
          <p:cNvPr id="3" name="内容占位符 2"/>
          <p:cNvSpPr>
            <a:spLocks noGrp="1"/>
          </p:cNvSpPr>
          <p:nvPr>
            <p:ph idx="1"/>
          </p:nvPr>
        </p:nvSpPr>
        <p:spPr/>
        <p:txBody>
          <a:bodyPr/>
          <a:lstStyle/>
          <a:p>
            <a:pPr marL="0" indent="0">
              <a:buNone/>
            </a:pPr>
            <a:r>
              <a:rPr lang="zh-CN" altLang="en-US" b="1">
                <a:latin typeface="Times New Roman" panose="02020603050405020304" pitchFamily="18" charset="0"/>
                <a:cs typeface="Times New Roman" panose="02020603050405020304" pitchFamily="18" charset="0"/>
              </a:rPr>
              <a:t>Strong claim:</a:t>
            </a:r>
            <a:endParaRPr lang="zh-CN" altLang="en-US">
              <a:latin typeface="Times New Roman" panose="02020603050405020304" pitchFamily="18" charset="0"/>
              <a:cs typeface="Times New Roman" panose="02020603050405020304" pitchFamily="18" charset="0"/>
            </a:endParaRPr>
          </a:p>
          <a:p>
            <a:r>
              <a:rPr lang="zh-CN" altLang="en-US">
                <a:latin typeface="Times New Roman" panose="02020603050405020304" pitchFamily="18" charset="0"/>
                <a:cs typeface="Times New Roman" panose="02020603050405020304" pitchFamily="18" charset="0"/>
              </a:rPr>
              <a:t>Alcohol causes brain damage in teenagers.</a:t>
            </a:r>
            <a:endParaRPr lang="zh-CN" altLang="en-US">
              <a:latin typeface="Times New Roman" panose="02020603050405020304" pitchFamily="18" charset="0"/>
              <a:cs typeface="Times New Roman" panose="02020603050405020304" pitchFamily="18" charset="0"/>
            </a:endParaRPr>
          </a:p>
          <a:p>
            <a:endParaRPr lang="zh-CN" altLang="en-US">
              <a:latin typeface="Times New Roman" panose="02020603050405020304" pitchFamily="18" charset="0"/>
              <a:cs typeface="Times New Roman" panose="02020603050405020304" pitchFamily="18" charset="0"/>
            </a:endParaRPr>
          </a:p>
          <a:p>
            <a:pPr marL="0" indent="0">
              <a:buNone/>
            </a:pPr>
            <a:r>
              <a:rPr lang="en-US" altLang="zh-CN">
                <a:solidFill>
                  <a:srgbClr val="0070C0"/>
                </a:solidFill>
                <a:latin typeface="Times New Roman" panose="02020603050405020304" pitchFamily="18" charset="0"/>
                <a:cs typeface="Times New Roman" panose="02020603050405020304" pitchFamily="18" charset="0"/>
              </a:rPr>
              <a:t>-&gt; Our results support the hypothesis that certain alcohol </a:t>
            </a:r>
            <a:r>
              <a:rPr lang="en-US" altLang="zh-CN" b="1">
                <a:solidFill>
                  <a:srgbClr val="0070C0"/>
                </a:solidFill>
                <a:latin typeface="Times New Roman" panose="02020603050405020304" pitchFamily="18" charset="0"/>
                <a:cs typeface="Times New Roman" panose="02020603050405020304" pitchFamily="18" charset="0"/>
              </a:rPr>
              <a:t>can contribute to</a:t>
            </a:r>
            <a:r>
              <a:rPr lang="en-US" altLang="zh-CN">
                <a:solidFill>
                  <a:srgbClr val="0070C0"/>
                </a:solidFill>
                <a:latin typeface="Times New Roman" panose="02020603050405020304" pitchFamily="18" charset="0"/>
                <a:cs typeface="Times New Roman" panose="02020603050405020304" pitchFamily="18" charset="0"/>
              </a:rPr>
              <a:t> brain damage in teenagers. </a:t>
            </a:r>
            <a:endParaRPr lang="en-US" altLang="zh-CN">
              <a:solidFill>
                <a:srgbClr val="0070C0"/>
              </a:solidFill>
              <a:latin typeface="Times New Roman" panose="02020603050405020304" pitchFamily="18" charset="0"/>
              <a:cs typeface="Times New Roman" panose="02020603050405020304" pitchFamily="18" charset="0"/>
            </a:endParaRPr>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1"/>
              </p:custDataLst>
            </p:nvPr>
          </p:nvPicPr>
          <p:blipFill>
            <a:blip r:embed="rId2"/>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3"/>
              </p:custDataLst>
            </p:nvPr>
          </p:nvPicPr>
          <p:blipFill>
            <a:blip r:embed="rId4"/>
            <a:stretch>
              <a:fillRect/>
            </a:stretch>
          </p:blipFill>
          <p:spPr>
            <a:xfrm>
              <a:off x="3147" y="985"/>
              <a:ext cx="3147" cy="29"/>
            </a:xfrm>
            <a:prstGeom prst="rect">
              <a:avLst/>
            </a:prstGeom>
            <a:noFill/>
            <a:ln w="9525">
              <a:noFill/>
            </a:ln>
          </p:spPr>
        </p:pic>
      </p:gr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marL="0" indent="0">
              <a:buNone/>
            </a:pPr>
            <a:r>
              <a:rPr lang="en-US" altLang="zh-CN" b="1">
                <a:latin typeface="Times New Roman" panose="02020603050405020304" pitchFamily="18" charset="0"/>
                <a:cs typeface="Times New Roman" panose="02020603050405020304" pitchFamily="18" charset="0"/>
                <a:sym typeface="+mn-ea"/>
              </a:rPr>
              <a:t>Interpretation:</a:t>
            </a:r>
            <a:endParaRPr lang="en-US" altLang="zh-CN">
              <a:latin typeface="Times New Roman" panose="02020603050405020304" pitchFamily="18" charset="0"/>
              <a:cs typeface="Times New Roman" panose="02020603050405020304" pitchFamily="18" charset="0"/>
            </a:endParaRPr>
          </a:p>
          <a:p>
            <a:r>
              <a:rPr>
                <a:latin typeface="Times New Roman" panose="02020603050405020304" pitchFamily="18" charset="0"/>
                <a:cs typeface="Times New Roman" panose="02020603050405020304" pitchFamily="18" charset="0"/>
              </a:rPr>
              <a:t>Life-centered students take longer to graduate than campus-centered students because they work more and take few courses.</a:t>
            </a:r>
            <a:endParaRPr>
              <a:latin typeface="Times New Roman" panose="02020603050405020304" pitchFamily="18" charset="0"/>
              <a:cs typeface="Times New Roman" panose="02020603050405020304" pitchFamily="18" charset="0"/>
            </a:endParaRPr>
          </a:p>
          <a:p>
            <a:pPr marL="0" indent="0">
              <a:buNone/>
            </a:pPr>
            <a:r>
              <a:rPr lang="en-US" altLang="zh-CN">
                <a:solidFill>
                  <a:srgbClr val="0070C0"/>
                </a:solidFill>
                <a:latin typeface="Times New Roman" panose="02020603050405020304" pitchFamily="18" charset="0"/>
                <a:cs typeface="Times New Roman" panose="02020603050405020304" pitchFamily="18" charset="0"/>
              </a:rPr>
              <a:t>-&gt;</a:t>
            </a:r>
            <a:r>
              <a:rPr lang="en-US" altLang="zh-CN" b="1">
                <a:solidFill>
                  <a:srgbClr val="0070C0"/>
                </a:solidFill>
                <a:latin typeface="Times New Roman" panose="02020603050405020304" pitchFamily="18" charset="0"/>
                <a:cs typeface="Times New Roman" panose="02020603050405020304" pitchFamily="18" charset="0"/>
              </a:rPr>
              <a:t> </a:t>
            </a:r>
            <a:r>
              <a:rPr b="1">
                <a:solidFill>
                  <a:srgbClr val="0070C0"/>
                </a:solidFill>
                <a:latin typeface="Times New Roman" panose="02020603050405020304" pitchFamily="18" charset="0"/>
                <a:cs typeface="Times New Roman" panose="02020603050405020304" pitchFamily="18" charset="0"/>
              </a:rPr>
              <a:t>It is likely that</a:t>
            </a:r>
            <a:r>
              <a:rPr>
                <a:solidFill>
                  <a:srgbClr val="0070C0"/>
                </a:solidFill>
                <a:latin typeface="Times New Roman" panose="02020603050405020304" pitchFamily="18" charset="0"/>
                <a:cs typeface="Times New Roman" panose="02020603050405020304" pitchFamily="18" charset="0"/>
              </a:rPr>
              <a:t> life-centered students </a:t>
            </a:r>
            <a:r>
              <a:rPr b="1">
                <a:solidFill>
                  <a:srgbClr val="0070C0"/>
                </a:solidFill>
                <a:latin typeface="Times New Roman" panose="02020603050405020304" pitchFamily="18" charset="0"/>
                <a:cs typeface="Times New Roman" panose="02020603050405020304" pitchFamily="18" charset="0"/>
              </a:rPr>
              <a:t>may</a:t>
            </a:r>
            <a:r>
              <a:rPr>
                <a:solidFill>
                  <a:srgbClr val="0070C0"/>
                </a:solidFill>
                <a:latin typeface="Times New Roman" panose="02020603050405020304" pitchFamily="18" charset="0"/>
                <a:cs typeface="Times New Roman" panose="02020603050405020304" pitchFamily="18" charset="0"/>
              </a:rPr>
              <a:t> take longer to graduate than campus-centered students because they work more and take few courses.</a:t>
            </a:r>
            <a:endParaRPr>
              <a:solidFill>
                <a:srgbClr val="0070C0"/>
              </a:solidFill>
              <a:latin typeface="Times New Roman" panose="02020603050405020304" pitchFamily="18" charset="0"/>
              <a:cs typeface="Times New Roman" panose="02020603050405020304" pitchFamily="18" charset="0"/>
            </a:endParaRPr>
          </a:p>
        </p:txBody>
      </p:sp>
      <p:sp>
        <p:nvSpPr>
          <p:cNvPr id="5" name="标题 4"/>
          <p:cNvSpPr>
            <a:spLocks noGrp="1"/>
          </p:cNvSpPr>
          <p:nvPr>
            <p:ph type="title"/>
          </p:nvPr>
        </p:nvSpPr>
        <p:spPr>
          <a:xfrm>
            <a:off x="609600" y="137478"/>
            <a:ext cx="10058400" cy="1295400"/>
          </a:xfrm>
        </p:spPr>
        <p:txBody>
          <a:bodyPr/>
          <a:lstStyle/>
          <a:p>
            <a:r>
              <a:rPr lang="en-US" altLang="zh-CN" dirty="0" smtClean="0">
                <a:latin typeface="Times New Roman" panose="02020603050405020304" pitchFamily="18" charset="0"/>
                <a:cs typeface="Times New Roman" panose="02020603050405020304" pitchFamily="18" charset="0"/>
                <a:sym typeface="+mn-ea"/>
              </a:rPr>
              <a:t>Under-use of hedging</a:t>
            </a:r>
            <a:endParaRPr lang="en-US" altLang="zh-CN"/>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1"/>
              </p:custDataLst>
            </p:nvPr>
          </p:nvPicPr>
          <p:blipFill>
            <a:blip r:embed="rId2"/>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3"/>
              </p:custDataLst>
            </p:nvPr>
          </p:nvPicPr>
          <p:blipFill>
            <a:blip r:embed="rId4"/>
            <a:stretch>
              <a:fillRect/>
            </a:stretch>
          </p:blipFill>
          <p:spPr>
            <a:xfrm>
              <a:off x="3147" y="985"/>
              <a:ext cx="3147" cy="29"/>
            </a:xfrm>
            <a:prstGeom prst="rect">
              <a:avLst/>
            </a:prstGeom>
            <a:noFill/>
            <a:ln w="9525">
              <a:noFill/>
            </a:ln>
          </p:spPr>
        </p:pic>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sz="3600" b="1" dirty="0">
                <a:latin typeface="Times New Roman" panose="02020603050405020304" pitchFamily="18" charset="0"/>
                <a:cs typeface="Times New Roman" panose="02020603050405020304" pitchFamily="18" charset="0"/>
                <a:sym typeface="+mn-ea"/>
              </a:rPr>
              <a:t>What are the main parts of an abstract</a:t>
            </a:r>
            <a:endParaRPr lang="en-US" altLang="zh-CN" sz="3600" b="1" dirty="0">
              <a:latin typeface="Times New Roman" panose="02020603050405020304" pitchFamily="18" charset="0"/>
              <a:cs typeface="Times New Roman" panose="02020603050405020304" pitchFamily="18" charset="0"/>
            </a:endParaRPr>
          </a:p>
        </p:txBody>
      </p:sp>
      <p:sp>
        <p:nvSpPr>
          <p:cNvPr id="3" name="内容占位符 2"/>
          <p:cNvSpPr>
            <a:spLocks noGrp="1"/>
          </p:cNvSpPr>
          <p:nvPr>
            <p:ph idx="1"/>
          </p:nvPr>
        </p:nvSpPr>
        <p:spPr>
          <a:xfrm>
            <a:off x="755015" y="1537970"/>
            <a:ext cx="10828020" cy="4150360"/>
          </a:xfrm>
        </p:spPr>
        <p:txBody>
          <a:bodyPr>
            <a:normAutofit lnSpcReduction="10000"/>
          </a:bodyPr>
          <a:lstStyle/>
          <a:p>
            <a:pPr marL="0" indent="0">
              <a:buNone/>
            </a:pPr>
            <a:endParaRPr lang="en-US" altLang="zh-CN" sz="2400" dirty="0">
              <a:latin typeface="Times New Roman" panose="02020603050405020304" pitchFamily="18" charset="0"/>
              <a:cs typeface="Times New Roman" panose="02020603050405020304" pitchFamily="18" charset="0"/>
            </a:endParaRPr>
          </a:p>
          <a:p>
            <a:r>
              <a:rPr lang="en-US" altLang="zh-CN" sz="2400" b="1" dirty="0">
                <a:latin typeface="Times New Roman" panose="02020603050405020304" pitchFamily="18" charset="0"/>
                <a:cs typeface="Times New Roman" panose="02020603050405020304" pitchFamily="18" charset="0"/>
              </a:rPr>
              <a:t>Components of an abstract:</a:t>
            </a:r>
            <a:endParaRPr lang="en-US" altLang="zh-CN" sz="2400" b="1" dirty="0">
              <a:latin typeface="Times New Roman" panose="02020603050405020304" pitchFamily="18" charset="0"/>
              <a:cs typeface="Times New Roman" panose="02020603050405020304" pitchFamily="18" charset="0"/>
            </a:endParaRPr>
          </a:p>
          <a:p>
            <a:pPr marL="0" indent="0">
              <a:buNone/>
            </a:pPr>
            <a:r>
              <a:rPr lang="en-US" altLang="zh-CN" sz="2400" b="1" dirty="0">
                <a:latin typeface="Times New Roman" panose="02020603050405020304" pitchFamily="18" charset="0"/>
                <a:cs typeface="Times New Roman" panose="02020603050405020304" pitchFamily="18" charset="0"/>
              </a:rPr>
              <a:t>    Background, purpose, method, result, conclusion/discussion</a:t>
            </a:r>
            <a:endParaRPr lang="en-US" altLang="zh-CN" sz="2400" b="1" dirty="0">
              <a:latin typeface="Times New Roman" panose="02020603050405020304" pitchFamily="18" charset="0"/>
              <a:cs typeface="Times New Roman" panose="02020603050405020304" pitchFamily="18" charset="0"/>
            </a:endParaRPr>
          </a:p>
          <a:p>
            <a:pPr marL="0" indent="0">
              <a:buNone/>
            </a:pPr>
            <a:r>
              <a:rPr lang="en-US" altLang="zh-CN" sz="2000" i="1" dirty="0">
                <a:latin typeface="Times New Roman" panose="02020603050405020304" pitchFamily="18" charset="0"/>
                <a:cs typeface="Times New Roman" panose="02020603050405020304" pitchFamily="18" charset="0"/>
              </a:rPr>
              <a:t>    </a:t>
            </a:r>
            <a:endParaRPr lang="en-US" altLang="zh-CN" sz="2000" i="1" dirty="0">
              <a:latin typeface="Times New Roman" panose="02020603050405020304" pitchFamily="18" charset="0"/>
              <a:cs typeface="Times New Roman" panose="02020603050405020304" pitchFamily="18" charset="0"/>
            </a:endParaRPr>
          </a:p>
          <a:p>
            <a:pPr marL="0" indent="0">
              <a:buNone/>
            </a:pPr>
            <a:r>
              <a:rPr lang="en-US" altLang="zh-CN" sz="2000" i="1" dirty="0">
                <a:latin typeface="Times New Roman" panose="02020603050405020304" pitchFamily="18" charset="0"/>
                <a:cs typeface="Times New Roman" panose="02020603050405020304" pitchFamily="18" charset="0"/>
              </a:rPr>
              <a:t>(Santos M B. The Textual Organization of Research Paper Abstracts in Applied Linguistics. Text, 1996 (4) : 481-499)</a:t>
            </a:r>
            <a:endParaRPr lang="en-US" altLang="zh-CN" sz="2000" i="1" dirty="0">
              <a:latin typeface="Times New Roman" panose="02020603050405020304" pitchFamily="18" charset="0"/>
              <a:cs typeface="Times New Roman" panose="02020603050405020304" pitchFamily="18" charset="0"/>
            </a:endParaRPr>
          </a:p>
          <a:p>
            <a:pPr marL="0" indent="0">
              <a:buNone/>
            </a:pPr>
            <a:endParaRPr lang="en-US" altLang="zh-CN" sz="2000" i="1" dirty="0">
              <a:latin typeface="Times New Roman" panose="02020603050405020304" pitchFamily="18" charset="0"/>
              <a:cs typeface="Times New Roman" panose="02020603050405020304" pitchFamily="18" charset="0"/>
            </a:endParaRPr>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1"/>
              </p:custDataLst>
            </p:nvPr>
          </p:nvPicPr>
          <p:blipFill>
            <a:blip r:embed="rId2"/>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3"/>
              </p:custDataLst>
            </p:nvPr>
          </p:nvPicPr>
          <p:blipFill>
            <a:blip r:embed="rId4"/>
            <a:stretch>
              <a:fillRect/>
            </a:stretch>
          </p:blipFill>
          <p:spPr>
            <a:xfrm>
              <a:off x="3147" y="985"/>
              <a:ext cx="3147" cy="29"/>
            </a:xfrm>
            <a:prstGeom prst="rect">
              <a:avLst/>
            </a:prstGeom>
            <a:noFill/>
            <a:ln w="9525">
              <a:noFill/>
            </a:ln>
          </p:spPr>
        </p:pic>
      </p:grpSp>
      <p:sp>
        <p:nvSpPr>
          <p:cNvPr id="4" name="TextBox 3"/>
          <p:cNvSpPr txBox="1"/>
          <p:nvPr/>
        </p:nvSpPr>
        <p:spPr>
          <a:xfrm>
            <a:off x="1143635" y="4186555"/>
            <a:ext cx="5683885" cy="460375"/>
          </a:xfrm>
          <a:prstGeom prst="rect">
            <a:avLst/>
          </a:prstGeom>
          <a:noFill/>
        </p:spPr>
        <p:txBody>
          <a:bodyPr wrap="square" rtlCol="0">
            <a:spAutoFit/>
          </a:bodyPr>
          <a:p>
            <a:r>
              <a:rPr lang="en-US" altLang="zh-CN" sz="2400" b="1" dirty="0" smtClean="0">
                <a:latin typeface="Times New Roman" panose="02020603050405020304" pitchFamily="18" charset="0"/>
                <a:cs typeface="Times New Roman" panose="02020603050405020304" pitchFamily="18" charset="0"/>
              </a:rPr>
              <a:t>-&gt; Abstract: A Mini Paper (IMRD)</a:t>
            </a:r>
            <a:endParaRPr lang="en-US" altLang="zh-CN" sz="2400" b="1" dirty="0" smtClean="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bldLst>
      <p:bldP spid="4" grpId="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marL="0" indent="0">
              <a:buNone/>
            </a:pPr>
            <a:r>
              <a:rPr lang="zh-CN" altLang="en-US" b="1">
                <a:latin typeface="Times New Roman" panose="02020603050405020304" pitchFamily="18" charset="0"/>
                <a:cs typeface="Times New Roman" panose="02020603050405020304" pitchFamily="18" charset="0"/>
              </a:rPr>
              <a:t>Criticizing other authors</a:t>
            </a:r>
            <a:r>
              <a:rPr lang="en-US" altLang="zh-CN" b="1">
                <a:latin typeface="Times New Roman" panose="02020603050405020304" pitchFamily="18" charset="0"/>
                <a:cs typeface="Times New Roman" panose="02020603050405020304" pitchFamily="18" charset="0"/>
              </a:rPr>
              <a:t>’</a:t>
            </a:r>
            <a:r>
              <a:rPr lang="zh-CN" altLang="en-US" b="1">
                <a:latin typeface="Times New Roman" panose="02020603050405020304" pitchFamily="18" charset="0"/>
                <a:cs typeface="Times New Roman" panose="02020603050405020304" pitchFamily="18" charset="0"/>
              </a:rPr>
              <a:t> research: </a:t>
            </a:r>
            <a:endParaRPr lang="zh-CN" altLang="en-US">
              <a:latin typeface="Times New Roman" panose="02020603050405020304" pitchFamily="18" charset="0"/>
              <a:cs typeface="Times New Roman" panose="02020603050405020304" pitchFamily="18" charset="0"/>
            </a:endParaRPr>
          </a:p>
          <a:p>
            <a:r>
              <a:rPr lang="zh-CN" altLang="en-US">
                <a:latin typeface="Times New Roman" panose="02020603050405020304" pitchFamily="18" charset="0"/>
                <a:cs typeface="Times New Roman" panose="02020603050405020304" pitchFamily="18" charset="0"/>
              </a:rPr>
              <a:t>The existing literature is inconsistent because of the complex nature of these relationships when evaluated. </a:t>
            </a:r>
            <a:endParaRPr lang="zh-CN" altLang="en-US">
              <a:latin typeface="Times New Roman" panose="02020603050405020304" pitchFamily="18" charset="0"/>
              <a:cs typeface="Times New Roman" panose="02020603050405020304" pitchFamily="18" charset="0"/>
            </a:endParaRPr>
          </a:p>
          <a:p>
            <a:endParaRPr lang="en-US" b="1" dirty="0" smtClean="0">
              <a:solidFill>
                <a:srgbClr val="1205BB"/>
              </a:solidFill>
              <a:latin typeface="Times New Roman" panose="02020603050405020304" pitchFamily="18" charset="0"/>
            </a:endParaRPr>
          </a:p>
          <a:p>
            <a:pPr marL="0" indent="0">
              <a:buNone/>
            </a:pPr>
            <a:r>
              <a:rPr lang="en-US" altLang="zh-CN">
                <a:solidFill>
                  <a:srgbClr val="0070C0"/>
                </a:solidFill>
                <a:latin typeface="Times New Roman" panose="02020603050405020304" pitchFamily="18" charset="0"/>
                <a:cs typeface="Times New Roman" panose="02020603050405020304" pitchFamily="18" charset="0"/>
              </a:rPr>
              <a:t>-&gt;</a:t>
            </a:r>
            <a:r>
              <a:rPr lang="en-US" altLang="zh-CN" b="1" i="1">
                <a:solidFill>
                  <a:srgbClr val="0070C0"/>
                </a:solidFill>
                <a:latin typeface="Times New Roman" panose="02020603050405020304" pitchFamily="18" charset="0"/>
                <a:cs typeface="Times New Roman" panose="02020603050405020304" pitchFamily="18" charset="0"/>
              </a:rPr>
              <a:t> </a:t>
            </a:r>
            <a:r>
              <a:rPr b="1" i="1">
                <a:solidFill>
                  <a:srgbClr val="0070C0"/>
                </a:solidFill>
                <a:latin typeface="Times New Roman" panose="02020603050405020304" pitchFamily="18" charset="0"/>
                <a:cs typeface="Times New Roman" panose="02020603050405020304" pitchFamily="18" charset="0"/>
              </a:rPr>
              <a:t>One possible reason for </a:t>
            </a:r>
            <a:r>
              <a:rPr>
                <a:solidFill>
                  <a:srgbClr val="0070C0"/>
                </a:solidFill>
                <a:latin typeface="Times New Roman" panose="02020603050405020304" pitchFamily="18" charset="0"/>
                <a:cs typeface="Times New Roman" panose="02020603050405020304" pitchFamily="18" charset="0"/>
              </a:rPr>
              <a:t>the inconsistency in existing literature </a:t>
            </a:r>
            <a:r>
              <a:rPr b="1" i="1">
                <a:solidFill>
                  <a:srgbClr val="0070C0"/>
                </a:solidFill>
                <a:latin typeface="Times New Roman" panose="02020603050405020304" pitchFamily="18" charset="0"/>
                <a:cs typeface="Times New Roman" panose="02020603050405020304" pitchFamily="18" charset="0"/>
              </a:rPr>
              <a:t>may be</a:t>
            </a:r>
            <a:r>
              <a:rPr>
                <a:solidFill>
                  <a:srgbClr val="0070C0"/>
                </a:solidFill>
                <a:latin typeface="Times New Roman" panose="02020603050405020304" pitchFamily="18" charset="0"/>
                <a:cs typeface="Times New Roman" panose="02020603050405020304" pitchFamily="18" charset="0"/>
              </a:rPr>
              <a:t> the complex nature of these relationships when evaluated. </a:t>
            </a:r>
            <a:endParaRPr>
              <a:solidFill>
                <a:srgbClr val="0070C0"/>
              </a:solidFill>
              <a:latin typeface="Times New Roman" panose="02020603050405020304" pitchFamily="18" charset="0"/>
              <a:cs typeface="Times New Roman" panose="02020603050405020304" pitchFamily="18" charset="0"/>
            </a:endParaRPr>
          </a:p>
        </p:txBody>
      </p:sp>
      <p:sp>
        <p:nvSpPr>
          <p:cNvPr id="4" name="标题 3"/>
          <p:cNvSpPr>
            <a:spLocks noGrp="1"/>
          </p:cNvSpPr>
          <p:nvPr>
            <p:ph type="title"/>
          </p:nvPr>
        </p:nvSpPr>
        <p:spPr>
          <a:xfrm>
            <a:off x="609600" y="137478"/>
            <a:ext cx="10058400" cy="1295400"/>
          </a:xfrm>
        </p:spPr>
        <p:txBody>
          <a:bodyPr/>
          <a:lstStyle/>
          <a:p>
            <a:r>
              <a:rPr lang="en-US" altLang="zh-CN" dirty="0" smtClean="0">
                <a:latin typeface="Times New Roman" panose="02020603050405020304" pitchFamily="18" charset="0"/>
                <a:cs typeface="Times New Roman" panose="02020603050405020304" pitchFamily="18" charset="0"/>
                <a:sym typeface="+mn-ea"/>
              </a:rPr>
              <a:t>Under-use of hedging</a:t>
            </a:r>
            <a:endParaRPr lang="en-US" altLang="zh-CN"/>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1"/>
              </p:custDataLst>
            </p:nvPr>
          </p:nvPicPr>
          <p:blipFill>
            <a:blip r:embed="rId2"/>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3"/>
              </p:custDataLst>
            </p:nvPr>
          </p:nvPicPr>
          <p:blipFill>
            <a:blip r:embed="rId4"/>
            <a:stretch>
              <a:fillRect/>
            </a:stretch>
          </p:blipFill>
          <p:spPr>
            <a:xfrm>
              <a:off x="3147" y="985"/>
              <a:ext cx="3147" cy="29"/>
            </a:xfrm>
            <a:prstGeom prst="rect">
              <a:avLst/>
            </a:prstGeom>
            <a:noFill/>
            <a:ln w="9525">
              <a:noFill/>
            </a:ln>
          </p:spPr>
        </p:pic>
      </p:gr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dirty="0" smtClean="0">
                <a:latin typeface="Times New Roman" panose="02020603050405020304" pitchFamily="18" charset="0"/>
                <a:cs typeface="Times New Roman" panose="02020603050405020304" pitchFamily="18" charset="0"/>
                <a:sym typeface="+mn-ea"/>
              </a:rPr>
              <a:t>Over-use of hedging</a:t>
            </a:r>
            <a:endParaRPr lang="en-US" dirty="0" smtClean="0"/>
          </a:p>
        </p:txBody>
      </p:sp>
      <p:sp>
        <p:nvSpPr>
          <p:cNvPr id="3" name="内容占位符 2"/>
          <p:cNvSpPr>
            <a:spLocks noGrp="1"/>
          </p:cNvSpPr>
          <p:nvPr>
            <p:ph idx="1"/>
          </p:nvPr>
        </p:nvSpPr>
        <p:spPr>
          <a:xfrm>
            <a:off x="775970" y="1537970"/>
            <a:ext cx="10862945" cy="5257800"/>
          </a:xfrm>
        </p:spPr>
        <p:txBody>
          <a:bodyPr>
            <a:normAutofit/>
          </a:bodyPr>
          <a:lstStyle/>
          <a:p>
            <a:pPr fontAlgn="auto">
              <a:lnSpc>
                <a:spcPct val="150000"/>
              </a:lnSpc>
              <a:buFont typeface="Wingdings" panose="05000000000000000000" pitchFamily="2" charset="2"/>
              <a:buChar char="Ø"/>
            </a:pPr>
            <a:r>
              <a:rPr lang="en-US" dirty="0" smtClean="0">
                <a:solidFill>
                  <a:srgbClr val="000000"/>
                </a:solidFill>
                <a:latin typeface="Times New Roman" panose="02020603050405020304" pitchFamily="18" charset="0"/>
              </a:rPr>
              <a:t>Example 1 * It is clear that yellow may be preferable to red for alerting danger. </a:t>
            </a:r>
            <a:endParaRPr lang="en-US" dirty="0" smtClean="0">
              <a:solidFill>
                <a:srgbClr val="000000"/>
              </a:solidFill>
              <a:latin typeface="Times New Roman" panose="02020603050405020304" pitchFamily="18" charset="0"/>
            </a:endParaRPr>
          </a:p>
          <a:p>
            <a:pPr fontAlgn="auto">
              <a:lnSpc>
                <a:spcPct val="150000"/>
              </a:lnSpc>
              <a:buFont typeface="Wingdings" panose="05000000000000000000" pitchFamily="2" charset="2"/>
              <a:buChar char="Ø"/>
            </a:pPr>
            <a:r>
              <a:rPr lang="en-US" dirty="0" smtClean="0">
                <a:solidFill>
                  <a:srgbClr val="000000"/>
                </a:solidFill>
                <a:latin typeface="Times New Roman" panose="02020603050405020304" pitchFamily="18" charset="0"/>
              </a:rPr>
              <a:t>Example 2 * It may thus, given these particular circumstances, be assumed that there is a certain possibility that yellow may be preferable to red for alerting danger. </a:t>
            </a:r>
            <a:endParaRPr lang="en-US" dirty="0" smtClean="0">
              <a:solidFill>
                <a:srgbClr val="000000"/>
              </a:solidFill>
              <a:latin typeface="Times New Roman" panose="02020603050405020304" pitchFamily="18" charset="0"/>
            </a:endParaRPr>
          </a:p>
          <a:p>
            <a:pPr>
              <a:buFont typeface="Wingdings" panose="05000000000000000000" pitchFamily="2" charset="2"/>
              <a:buChar char="Ø"/>
            </a:pPr>
            <a:endParaRPr lang="en-US" altLang="en-US" dirty="0" smtClean="0">
              <a:solidFill>
                <a:srgbClr val="000000"/>
              </a:solidFill>
              <a:latin typeface="Times New Roman" panose="02020603050405020304" pitchFamily="18" charset="0"/>
            </a:endParaRPr>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1"/>
              </p:custDataLst>
            </p:nvPr>
          </p:nvPicPr>
          <p:blipFill>
            <a:blip r:embed="rId2"/>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3"/>
              </p:custDataLst>
            </p:nvPr>
          </p:nvPicPr>
          <p:blipFill>
            <a:blip r:embed="rId4"/>
            <a:stretch>
              <a:fillRect/>
            </a:stretch>
          </p:blipFill>
          <p:spPr>
            <a:xfrm>
              <a:off x="3147" y="985"/>
              <a:ext cx="3147" cy="29"/>
            </a:xfrm>
            <a:prstGeom prst="rect">
              <a:avLst/>
            </a:prstGeom>
            <a:noFill/>
            <a:ln w="9525">
              <a:noFill/>
            </a:ln>
          </p:spPr>
        </p:pic>
      </p:gr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dirty="0" smtClean="0">
                <a:latin typeface="Times New Roman" panose="02020603050405020304" pitchFamily="18" charset="0"/>
                <a:cs typeface="Times New Roman" panose="02020603050405020304" pitchFamily="18" charset="0"/>
                <a:sym typeface="+mn-ea"/>
              </a:rPr>
              <a:t>Over-use of hedging</a:t>
            </a:r>
            <a:endParaRPr lang="en-US" dirty="0" smtClean="0"/>
          </a:p>
        </p:txBody>
      </p:sp>
      <p:sp>
        <p:nvSpPr>
          <p:cNvPr id="3" name="内容占位符 2"/>
          <p:cNvSpPr>
            <a:spLocks noGrp="1"/>
          </p:cNvSpPr>
          <p:nvPr>
            <p:ph idx="1"/>
          </p:nvPr>
        </p:nvSpPr>
        <p:spPr>
          <a:xfrm>
            <a:off x="855980" y="1929765"/>
            <a:ext cx="8750935" cy="5257800"/>
          </a:xfrm>
        </p:spPr>
        <p:txBody>
          <a:bodyPr>
            <a:normAutofit/>
          </a:bodyPr>
          <a:lstStyle/>
          <a:p>
            <a:pPr fontAlgn="auto">
              <a:lnSpc>
                <a:spcPct val="150000"/>
              </a:lnSpc>
              <a:buFont typeface="Wingdings" panose="05000000000000000000" pitchFamily="2" charset="2"/>
              <a:buChar char="Ø"/>
            </a:pPr>
            <a:r>
              <a:rPr lang="en-US" sz="2800" dirty="0" smtClean="0">
                <a:solidFill>
                  <a:srgbClr val="000000"/>
                </a:solidFill>
                <a:latin typeface="Times New Roman" panose="02020603050405020304" pitchFamily="18" charset="0"/>
              </a:rPr>
              <a:t>Be careful not to follow a strong positive assertion with a weak statement that undermines it (Example 1), and avoid having several levels of hedging (Example 2). </a:t>
            </a:r>
            <a:endParaRPr lang="en-US" sz="2800" dirty="0" smtClean="0">
              <a:solidFill>
                <a:srgbClr val="000000"/>
              </a:solidFill>
              <a:latin typeface="Times New Roman" panose="02020603050405020304" pitchFamily="18" charset="0"/>
            </a:endParaRPr>
          </a:p>
          <a:p>
            <a:pPr>
              <a:buFont typeface="Wingdings" panose="05000000000000000000" pitchFamily="2" charset="2"/>
              <a:buChar char="Ø"/>
            </a:pPr>
            <a:endParaRPr lang="en-US" altLang="en-US" dirty="0" smtClean="0">
              <a:solidFill>
                <a:srgbClr val="000000"/>
              </a:solidFill>
              <a:latin typeface="Times New Roman" panose="02020603050405020304" pitchFamily="18" charset="0"/>
            </a:endParaRPr>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1"/>
              </p:custDataLst>
            </p:nvPr>
          </p:nvPicPr>
          <p:blipFill>
            <a:blip r:embed="rId2"/>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3"/>
              </p:custDataLst>
            </p:nvPr>
          </p:nvPicPr>
          <p:blipFill>
            <a:blip r:embed="rId4"/>
            <a:stretch>
              <a:fillRect/>
            </a:stretch>
          </p:blipFill>
          <p:spPr>
            <a:xfrm>
              <a:off x="3147" y="985"/>
              <a:ext cx="3147" cy="29"/>
            </a:xfrm>
            <a:prstGeom prst="rect">
              <a:avLst/>
            </a:prstGeom>
            <a:noFill/>
            <a:ln w="9525">
              <a:noFill/>
            </a:ln>
          </p:spPr>
        </p:pic>
      </p:gr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dirty="0" smtClean="0">
                <a:latin typeface="Times New Roman" panose="02020603050405020304" pitchFamily="18" charset="0"/>
                <a:cs typeface="Times New Roman" panose="02020603050405020304" pitchFamily="18" charset="0"/>
                <a:sym typeface="+mn-ea"/>
              </a:rPr>
              <a:t>Over-use of hedging</a:t>
            </a:r>
            <a:endParaRPr lang="en-US" dirty="0" smtClean="0"/>
          </a:p>
        </p:txBody>
      </p:sp>
      <p:sp>
        <p:nvSpPr>
          <p:cNvPr id="3" name="内容占位符 2"/>
          <p:cNvSpPr>
            <a:spLocks noGrp="1"/>
          </p:cNvSpPr>
          <p:nvPr>
            <p:ph idx="1"/>
          </p:nvPr>
        </p:nvSpPr>
        <p:spPr>
          <a:xfrm>
            <a:off x="609600" y="1356995"/>
            <a:ext cx="9631680" cy="5257800"/>
          </a:xfrm>
        </p:spPr>
        <p:txBody>
          <a:bodyPr>
            <a:normAutofit fontScale="90000" lnSpcReduction="20000"/>
          </a:bodyPr>
          <a:lstStyle/>
          <a:p>
            <a:pPr fontAlgn="auto">
              <a:lnSpc>
                <a:spcPct val="150000"/>
              </a:lnSpc>
              <a:buFont typeface="Wingdings" panose="05000000000000000000" pitchFamily="2" charset="2"/>
              <a:buChar char="Ø"/>
            </a:pPr>
            <a:r>
              <a:rPr lang="en-US" dirty="0" smtClean="0">
                <a:solidFill>
                  <a:srgbClr val="000000"/>
                </a:solidFill>
                <a:latin typeface="Times New Roman" panose="02020603050405020304" pitchFamily="18" charset="0"/>
              </a:rPr>
              <a:t>Example 1 * It is clear that yellow may be preferable to red for alerting danger. </a:t>
            </a:r>
            <a:endParaRPr lang="en-US" dirty="0" smtClean="0">
              <a:solidFill>
                <a:srgbClr val="000000"/>
              </a:solidFill>
              <a:latin typeface="Times New Roman" panose="02020603050405020304" pitchFamily="18" charset="0"/>
            </a:endParaRPr>
          </a:p>
          <a:p>
            <a:pPr marL="0" indent="0" fontAlgn="auto">
              <a:lnSpc>
                <a:spcPct val="150000"/>
              </a:lnSpc>
              <a:buFont typeface="Wingdings" panose="05000000000000000000" pitchFamily="2" charset="2"/>
              <a:buNone/>
            </a:pPr>
            <a:r>
              <a:rPr lang="en-US" b="1" dirty="0" smtClean="0">
                <a:solidFill>
                  <a:srgbClr val="1205BB"/>
                </a:solidFill>
                <a:latin typeface="Times New Roman" panose="02020603050405020304" pitchFamily="18" charset="0"/>
              </a:rPr>
              <a:t>              —It is clear that yellow is preferable to red. </a:t>
            </a:r>
            <a:endParaRPr lang="en-US" b="1" dirty="0" smtClean="0">
              <a:solidFill>
                <a:srgbClr val="1205BB"/>
              </a:solidFill>
              <a:latin typeface="Times New Roman" panose="02020603050405020304" pitchFamily="18" charset="0"/>
            </a:endParaRPr>
          </a:p>
          <a:p>
            <a:pPr fontAlgn="auto">
              <a:lnSpc>
                <a:spcPct val="150000"/>
              </a:lnSpc>
              <a:buFont typeface="Wingdings" panose="05000000000000000000" pitchFamily="2" charset="2"/>
              <a:buChar char="Ø"/>
            </a:pPr>
            <a:r>
              <a:rPr lang="en-US" dirty="0" smtClean="0">
                <a:solidFill>
                  <a:srgbClr val="000000"/>
                </a:solidFill>
                <a:latin typeface="Times New Roman" panose="02020603050405020304" pitchFamily="18" charset="0"/>
              </a:rPr>
              <a:t>Example 2 * It may thus, given these particular circumstances, be assumed that there is a certain possibility that yellow may be preferable to red for alerting danger. </a:t>
            </a:r>
            <a:endParaRPr lang="en-US" dirty="0" smtClean="0">
              <a:solidFill>
                <a:srgbClr val="000000"/>
              </a:solidFill>
              <a:latin typeface="Times New Roman" panose="02020603050405020304" pitchFamily="18" charset="0"/>
            </a:endParaRPr>
          </a:p>
          <a:p>
            <a:pPr marL="0" indent="0" fontAlgn="auto">
              <a:lnSpc>
                <a:spcPct val="150000"/>
              </a:lnSpc>
              <a:buFont typeface="Wingdings" panose="05000000000000000000" pitchFamily="2" charset="2"/>
              <a:buNone/>
            </a:pPr>
            <a:r>
              <a:rPr lang="en-US" b="1" dirty="0" smtClean="0">
                <a:solidFill>
                  <a:srgbClr val="1205BB"/>
                </a:solidFill>
                <a:latin typeface="Times New Roman" panose="02020603050405020304" pitchFamily="18" charset="0"/>
              </a:rPr>
              <a:t>             —In these particular circumstances yellow may be preferable to red.</a:t>
            </a:r>
            <a:endParaRPr lang="en-US" b="1" dirty="0" smtClean="0">
              <a:solidFill>
                <a:srgbClr val="1205BB"/>
              </a:solidFill>
              <a:latin typeface="Times New Roman" panose="02020603050405020304" pitchFamily="18" charset="0"/>
            </a:endParaRPr>
          </a:p>
          <a:p>
            <a:pPr>
              <a:buFont typeface="Wingdings" panose="05000000000000000000" pitchFamily="2" charset="2"/>
              <a:buChar char="Ø"/>
            </a:pPr>
            <a:endParaRPr lang="en-US" altLang="en-US" dirty="0" smtClean="0">
              <a:solidFill>
                <a:srgbClr val="000000"/>
              </a:solidFill>
              <a:latin typeface="Times New Roman" panose="02020603050405020304" pitchFamily="18" charset="0"/>
            </a:endParaRPr>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1"/>
              </p:custDataLst>
            </p:nvPr>
          </p:nvPicPr>
          <p:blipFill>
            <a:blip r:embed="rId2"/>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3"/>
              </p:custDataLst>
            </p:nvPr>
          </p:nvPicPr>
          <p:blipFill>
            <a:blip r:embed="rId4"/>
            <a:stretch>
              <a:fillRect/>
            </a:stretch>
          </p:blipFill>
          <p:spPr>
            <a:xfrm>
              <a:off x="3147" y="985"/>
              <a:ext cx="3147" cy="29"/>
            </a:xfrm>
            <a:prstGeom prst="rect">
              <a:avLst/>
            </a:prstGeom>
            <a:noFill/>
            <a:ln w="9525">
              <a:noFill/>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dirty="0" smtClean="0">
                <a:latin typeface="Times New Roman" panose="02020603050405020304" pitchFamily="18" charset="0"/>
                <a:cs typeface="Times New Roman" panose="02020603050405020304" pitchFamily="18" charset="0"/>
                <a:sym typeface="+mn-ea"/>
              </a:rPr>
              <a:t>Over-use of hedging</a:t>
            </a:r>
            <a:endParaRPr lang="en-US" dirty="0" smtClean="0"/>
          </a:p>
        </p:txBody>
      </p:sp>
      <p:sp>
        <p:nvSpPr>
          <p:cNvPr id="3" name="内容占位符 2"/>
          <p:cNvSpPr>
            <a:spLocks noGrp="1"/>
          </p:cNvSpPr>
          <p:nvPr>
            <p:ph idx="1"/>
          </p:nvPr>
        </p:nvSpPr>
        <p:spPr>
          <a:xfrm>
            <a:off x="836295" y="915035"/>
            <a:ext cx="10558780" cy="5257800"/>
          </a:xfrm>
        </p:spPr>
        <p:txBody>
          <a:bodyPr>
            <a:normAutofit/>
          </a:bodyPr>
          <a:lstStyle/>
          <a:p>
            <a:pPr marL="0" indent="0" fontAlgn="auto">
              <a:lnSpc>
                <a:spcPct val="150000"/>
              </a:lnSpc>
              <a:buFont typeface="Wingdings" panose="05000000000000000000" pitchFamily="2" charset="2"/>
              <a:buNone/>
            </a:pPr>
            <a:endParaRPr lang="en-US" sz="2800" dirty="0" smtClean="0">
              <a:solidFill>
                <a:srgbClr val="000000"/>
              </a:solidFill>
              <a:latin typeface="Times New Roman" panose="02020603050405020304" pitchFamily="18" charset="0"/>
            </a:endParaRPr>
          </a:p>
          <a:p>
            <a:pPr fontAlgn="auto">
              <a:lnSpc>
                <a:spcPct val="150000"/>
              </a:lnSpc>
              <a:buFont typeface="Wingdings" panose="05000000000000000000" pitchFamily="2" charset="2"/>
              <a:buChar char="Ø"/>
            </a:pPr>
            <a:r>
              <a:rPr lang="en-US" sz="2800" b="1" dirty="0" smtClean="0">
                <a:solidFill>
                  <a:srgbClr val="000000"/>
                </a:solidFill>
                <a:latin typeface="Times New Roman" panose="02020603050405020304" pitchFamily="18" charset="0"/>
              </a:rPr>
              <a:t>"Too much caution may result in your saying almost nothing." (Swales &amp; Feak, 2012:163)</a:t>
            </a:r>
            <a:endParaRPr lang="en-US" sz="2800" b="1" dirty="0" smtClean="0">
              <a:solidFill>
                <a:srgbClr val="000000"/>
              </a:solidFill>
              <a:latin typeface="Times New Roman" panose="02020603050405020304" pitchFamily="18" charset="0"/>
            </a:endParaRPr>
          </a:p>
          <a:p>
            <a:pPr marL="0" indent="0" fontAlgn="auto">
              <a:lnSpc>
                <a:spcPct val="150000"/>
              </a:lnSpc>
              <a:buFont typeface="Wingdings" panose="05000000000000000000" pitchFamily="2" charset="2"/>
              <a:buNone/>
            </a:pPr>
            <a:r>
              <a:rPr lang="en-US" sz="2800" dirty="0" smtClean="0">
                <a:solidFill>
                  <a:srgbClr val="000000"/>
                </a:solidFill>
                <a:latin typeface="Times New Roman" panose="02020603050405020304" pitchFamily="18" charset="0"/>
              </a:rPr>
              <a:t>Example: It </a:t>
            </a:r>
            <a:r>
              <a:rPr lang="en-US" sz="3000" b="1" i="1" dirty="0" smtClean="0">
                <a:solidFill>
                  <a:srgbClr val="1205BB"/>
                </a:solidFill>
                <a:latin typeface="Times New Roman" panose="02020603050405020304" pitchFamily="18" charset="0"/>
              </a:rPr>
              <a:t>could be</a:t>
            </a:r>
            <a:r>
              <a:rPr lang="en-US" sz="2800" dirty="0" smtClean="0">
                <a:solidFill>
                  <a:srgbClr val="000000"/>
                </a:solidFill>
                <a:latin typeface="Times New Roman" panose="02020603050405020304" pitchFamily="18" charset="0"/>
              </a:rPr>
              <a:t> concluded that some evidence </a:t>
            </a:r>
            <a:r>
              <a:rPr lang="en-US" sz="3000" b="1" i="1" dirty="0" smtClean="0">
                <a:solidFill>
                  <a:srgbClr val="1205BB"/>
                </a:solidFill>
                <a:latin typeface="Times New Roman" panose="02020603050405020304" pitchFamily="18" charset="0"/>
              </a:rPr>
              <a:t>seems to suggest </a:t>
            </a:r>
            <a:r>
              <a:rPr lang="en-US" sz="2800" dirty="0" smtClean="0">
                <a:solidFill>
                  <a:srgbClr val="000000"/>
                </a:solidFill>
                <a:latin typeface="Times New Roman" panose="02020603050405020304" pitchFamily="18" charset="0"/>
              </a:rPr>
              <a:t>that </a:t>
            </a:r>
            <a:r>
              <a:rPr lang="en-US" sz="3000" b="1" i="1" dirty="0" smtClean="0">
                <a:solidFill>
                  <a:srgbClr val="1205BB"/>
                </a:solidFill>
                <a:latin typeface="Times New Roman" panose="02020603050405020304" pitchFamily="18" charset="0"/>
              </a:rPr>
              <a:t>at least certain</a:t>
            </a:r>
            <a:r>
              <a:rPr lang="en-US" sz="2800" b="1" i="1" dirty="0" smtClean="0">
                <a:solidFill>
                  <a:srgbClr val="0070C0"/>
                </a:solidFill>
                <a:latin typeface="Times New Roman" panose="02020603050405020304" pitchFamily="18" charset="0"/>
              </a:rPr>
              <a:t> </a:t>
            </a:r>
            <a:r>
              <a:rPr lang="en-US" sz="2800" dirty="0" smtClean="0">
                <a:solidFill>
                  <a:schemeClr val="tx1"/>
                </a:solidFill>
                <a:latin typeface="Times New Roman" panose="02020603050405020304" pitchFamily="18" charset="0"/>
              </a:rPr>
              <a:t>villagers</a:t>
            </a:r>
            <a:r>
              <a:rPr lang="en-US" sz="2800" b="1" i="1" dirty="0" smtClean="0">
                <a:solidFill>
                  <a:srgbClr val="0070C0"/>
                </a:solidFill>
                <a:latin typeface="Times New Roman" panose="02020603050405020304" pitchFamily="18" charset="0"/>
              </a:rPr>
              <a:t> </a:t>
            </a:r>
            <a:r>
              <a:rPr lang="en-US" sz="3000" b="1" i="1" dirty="0" smtClean="0">
                <a:solidFill>
                  <a:srgbClr val="1205BB"/>
                </a:solidFill>
                <a:latin typeface="Times New Roman" panose="02020603050405020304" pitchFamily="18" charset="0"/>
              </a:rPr>
              <a:t>might not </a:t>
            </a:r>
            <a:r>
              <a:rPr lang="en-US" sz="2800" dirty="0" smtClean="0">
                <a:solidFill>
                  <a:schemeClr val="tx1"/>
                </a:solidFill>
                <a:latin typeface="Times New Roman" panose="02020603050405020304" pitchFamily="18" charset="0"/>
              </a:rPr>
              <a:t>have </a:t>
            </a:r>
            <a:r>
              <a:rPr lang="en-US" sz="2800" dirty="0" smtClean="0">
                <a:solidFill>
                  <a:srgbClr val="000000"/>
                </a:solidFill>
                <a:latin typeface="Times New Roman" panose="02020603050405020304" pitchFamily="18" charset="0"/>
              </a:rPr>
              <a:t>traded their pottery with others outside the community.</a:t>
            </a:r>
            <a:endParaRPr lang="en-US" sz="2800" dirty="0" smtClean="0">
              <a:solidFill>
                <a:srgbClr val="000000"/>
              </a:solidFill>
              <a:latin typeface="Times New Roman" panose="02020603050405020304" pitchFamily="18" charset="0"/>
            </a:endParaRPr>
          </a:p>
          <a:p>
            <a:pPr>
              <a:buFont typeface="Wingdings" panose="05000000000000000000" pitchFamily="2" charset="2"/>
              <a:buChar char="Ø"/>
            </a:pPr>
            <a:endParaRPr lang="en-US" altLang="en-US" dirty="0" smtClean="0">
              <a:solidFill>
                <a:srgbClr val="000000"/>
              </a:solidFill>
              <a:latin typeface="Times New Roman" panose="02020603050405020304" pitchFamily="18" charset="0"/>
            </a:endParaRPr>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1"/>
              </p:custDataLst>
            </p:nvPr>
          </p:nvPicPr>
          <p:blipFill>
            <a:blip r:embed="rId2"/>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3"/>
              </p:custDataLst>
            </p:nvPr>
          </p:nvPicPr>
          <p:blipFill>
            <a:blip r:embed="rId4"/>
            <a:stretch>
              <a:fillRect/>
            </a:stretch>
          </p:blipFill>
          <p:spPr>
            <a:xfrm>
              <a:off x="3147" y="985"/>
              <a:ext cx="3147" cy="29"/>
            </a:xfrm>
            <a:prstGeom prst="rect">
              <a:avLst/>
            </a:prstGeom>
            <a:noFill/>
            <a:ln w="9525">
              <a:noFill/>
            </a:ln>
          </p:spPr>
        </p:pic>
      </p:grpSp>
      <p:sp>
        <p:nvSpPr>
          <p:cNvPr id="4" name="文本框 3"/>
          <p:cNvSpPr txBox="1"/>
          <p:nvPr/>
        </p:nvSpPr>
        <p:spPr>
          <a:xfrm>
            <a:off x="836295" y="5731510"/>
            <a:ext cx="10290175" cy="583565"/>
          </a:xfrm>
          <a:prstGeom prst="rect">
            <a:avLst/>
          </a:prstGeom>
          <a:noFill/>
        </p:spPr>
        <p:txBody>
          <a:bodyPr wrap="square" rtlCol="0">
            <a:spAutoFit/>
          </a:bodyPr>
          <a:p>
            <a:r>
              <a:rPr lang="en-US" altLang="zh-CN" sz="1600">
                <a:latin typeface="Times New Roman" panose="02020603050405020304" pitchFamily="18" charset="0"/>
                <a:cs typeface="Times New Roman" panose="02020603050405020304" pitchFamily="18" charset="0"/>
              </a:rPr>
              <a:t>(John M. Swales &amp; Christine B. Feak. 2012.Academic Writing for Graduate Students: Essential Tasks and Skills(3rd edition). Ann Arbor: The University of Michigan Press.)</a:t>
            </a:r>
            <a:endParaRPr lang="zh-CN" altLang="en-US" sz="1600">
              <a:latin typeface="Times New Roman" panose="02020603050405020304" pitchFamily="18" charset="0"/>
              <a:cs typeface="Times New Roman" panose="02020603050405020304" pitchFamily="18" charset="0"/>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latin typeface="Times New Roman" panose="02020603050405020304" pitchFamily="18" charset="0"/>
                <a:cs typeface="Times New Roman" panose="02020603050405020304" pitchFamily="18" charset="0"/>
              </a:rPr>
              <a:t>Recap</a:t>
            </a:r>
            <a:endParaRPr lang="zh-CN" altLang="en-US" dirty="0">
              <a:latin typeface="Times New Roman" panose="02020603050405020304" pitchFamily="18" charset="0"/>
              <a:cs typeface="Times New Roman" panose="02020603050405020304" pitchFamily="18" charset="0"/>
            </a:endParaRPr>
          </a:p>
        </p:txBody>
      </p:sp>
      <p:sp>
        <p:nvSpPr>
          <p:cNvPr id="3" name="内容占位符 2"/>
          <p:cNvSpPr>
            <a:spLocks noGrp="1"/>
          </p:cNvSpPr>
          <p:nvPr>
            <p:ph idx="1"/>
          </p:nvPr>
        </p:nvSpPr>
        <p:spPr>
          <a:xfrm>
            <a:off x="609600" y="1299846"/>
            <a:ext cx="10972800" cy="4525963"/>
          </a:xfrm>
        </p:spPr>
        <p:txBody>
          <a:bodyPr>
            <a:normAutofit lnSpcReduction="10000"/>
          </a:bodyPr>
          <a:lstStyle/>
          <a:p>
            <a:pPr>
              <a:buNone/>
            </a:pPr>
            <a:endParaRPr lang="en-US" altLang="zh-CN" dirty="0" smtClean="0"/>
          </a:p>
          <a:p>
            <a:r>
              <a:rPr lang="en-US" altLang="zh-CN" b="1" dirty="0" smtClean="0">
                <a:latin typeface="Times New Roman" panose="02020603050405020304" pitchFamily="18" charset="0"/>
                <a:cs typeface="Times New Roman" panose="02020603050405020304" pitchFamily="18" charset="0"/>
                <a:sym typeface="+mn-ea"/>
              </a:rPr>
              <a:t>The structure of an abstract</a:t>
            </a:r>
            <a:endParaRPr lang="en-US" altLang="zh-CN" b="1" dirty="0" smtClean="0">
              <a:latin typeface="Times New Roman" panose="02020603050405020304" pitchFamily="18" charset="0"/>
              <a:cs typeface="Times New Roman" panose="02020603050405020304" pitchFamily="18" charset="0"/>
            </a:endParaRPr>
          </a:p>
          <a:p>
            <a:pPr marL="0" indent="0">
              <a:buNone/>
            </a:pPr>
            <a:r>
              <a:rPr lang="en-US" altLang="zh-CN" dirty="0" smtClean="0">
                <a:latin typeface="Times New Roman" panose="02020603050405020304" pitchFamily="18" charset="0"/>
                <a:cs typeface="Times New Roman" panose="02020603050405020304" pitchFamily="18" charset="0"/>
              </a:rPr>
              <a:t>    - Definition, purpose, components</a:t>
            </a:r>
            <a:endParaRPr lang="en-US" altLang="zh-CN" dirty="0" smtClean="0">
              <a:latin typeface="Times New Roman" panose="02020603050405020304" pitchFamily="18" charset="0"/>
              <a:cs typeface="Times New Roman" panose="02020603050405020304" pitchFamily="18" charset="0"/>
            </a:endParaRPr>
          </a:p>
          <a:p>
            <a:r>
              <a:rPr lang="en-US" altLang="zh-CN" b="1" dirty="0">
                <a:latin typeface="Times New Roman" panose="02020603050405020304" pitchFamily="18" charset="0"/>
                <a:cs typeface="Times New Roman" panose="02020603050405020304" pitchFamily="18" charset="0"/>
              </a:rPr>
              <a:t>The use of English in academic writing</a:t>
            </a:r>
            <a:endParaRPr lang="en-US" altLang="zh-CN" b="1" dirty="0">
              <a:latin typeface="Times New Roman" panose="02020603050405020304" pitchFamily="18" charset="0"/>
              <a:cs typeface="Times New Roman" panose="02020603050405020304" pitchFamily="18" charset="0"/>
            </a:endParaRPr>
          </a:p>
          <a:p>
            <a:pPr marL="0" indent="0">
              <a:buNone/>
            </a:pPr>
            <a:r>
              <a:rPr lang="en-US" altLang="zh-CN" dirty="0" smtClean="0">
                <a:latin typeface="Times New Roman" panose="02020603050405020304" pitchFamily="18" charset="0"/>
                <a:cs typeface="Times New Roman" panose="02020603050405020304" pitchFamily="18" charset="0"/>
              </a:rPr>
              <a:t>    - Tense, characteristics of academic writing, common language problems</a:t>
            </a:r>
            <a:endParaRPr lang="en-US" altLang="zh-CN" dirty="0" smtClean="0">
              <a:latin typeface="Times New Roman" panose="02020603050405020304" pitchFamily="18" charset="0"/>
              <a:cs typeface="Times New Roman" panose="02020603050405020304" pitchFamily="18" charset="0"/>
            </a:endParaRPr>
          </a:p>
          <a:p>
            <a:endParaRPr lang="en-US" altLang="zh-CN" dirty="0" smtClean="0">
              <a:latin typeface="Times New Roman" panose="02020603050405020304" pitchFamily="18" charset="0"/>
              <a:cs typeface="Times New Roman" panose="02020603050405020304" pitchFamily="18" charset="0"/>
            </a:endParaRPr>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1"/>
              </p:custDataLst>
            </p:nvPr>
          </p:nvPicPr>
          <p:blipFill>
            <a:blip r:embed="rId2"/>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3"/>
              </p:custDataLst>
            </p:nvPr>
          </p:nvPicPr>
          <p:blipFill>
            <a:blip r:embed="rId4"/>
            <a:stretch>
              <a:fillRect/>
            </a:stretch>
          </p:blipFill>
          <p:spPr>
            <a:xfrm>
              <a:off x="3147" y="985"/>
              <a:ext cx="3147" cy="29"/>
            </a:xfrm>
            <a:prstGeom prst="rect">
              <a:avLst/>
            </a:prstGeom>
            <a:noFill/>
            <a:ln w="9525">
              <a:noFill/>
            </a:ln>
          </p:spPr>
        </p:pic>
      </p:gr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latin typeface="Times New Roman" panose="02020603050405020304" pitchFamily="18" charset="0"/>
                <a:cs typeface="Times New Roman" panose="02020603050405020304" pitchFamily="18" charset="0"/>
              </a:rPr>
              <a:t>Suggested reading</a:t>
            </a:r>
            <a:endParaRPr lang="zh-CN" altLang="en-US" dirty="0">
              <a:latin typeface="Times New Roman" panose="02020603050405020304" pitchFamily="18" charset="0"/>
              <a:cs typeface="Times New Roman" panose="02020603050405020304" pitchFamily="18" charset="0"/>
            </a:endParaRPr>
          </a:p>
        </p:txBody>
      </p:sp>
      <p:sp>
        <p:nvSpPr>
          <p:cNvPr id="3" name="内容占位符 2"/>
          <p:cNvSpPr>
            <a:spLocks noGrp="1"/>
          </p:cNvSpPr>
          <p:nvPr>
            <p:ph idx="1"/>
          </p:nvPr>
        </p:nvSpPr>
        <p:spPr/>
        <p:txBody>
          <a:bodyPr/>
          <a:lstStyle/>
          <a:p>
            <a:r>
              <a:rPr lang="en-US" altLang="zh-CN" i="1" dirty="0" smtClean="0">
                <a:latin typeface="Times New Roman" panose="02020603050405020304" pitchFamily="18" charset="0"/>
                <a:cs typeface="Times New Roman" panose="02020603050405020304" pitchFamily="18" charset="0"/>
              </a:rPr>
              <a:t>Stylish  Academic Writing </a:t>
            </a:r>
            <a:r>
              <a:rPr lang="en-US" altLang="zh-CN" dirty="0" smtClean="0">
                <a:latin typeface="Times New Roman" panose="02020603050405020304" pitchFamily="18" charset="0"/>
                <a:cs typeface="Times New Roman" panose="02020603050405020304" pitchFamily="18" charset="0"/>
              </a:rPr>
              <a:t>by Helen Sword</a:t>
            </a:r>
            <a:endParaRPr lang="en-US" altLang="zh-CN" dirty="0" smtClean="0">
              <a:latin typeface="Times New Roman" panose="02020603050405020304" pitchFamily="18" charset="0"/>
              <a:cs typeface="Times New Roman" panose="02020603050405020304" pitchFamily="18" charset="0"/>
            </a:endParaRPr>
          </a:p>
          <a:p>
            <a:endParaRPr lang="en-US" altLang="zh-CN" dirty="0" smtClean="0">
              <a:latin typeface="Times New Roman" panose="02020603050405020304" pitchFamily="18" charset="0"/>
              <a:cs typeface="Times New Roman" panose="02020603050405020304" pitchFamily="18" charset="0"/>
            </a:endParaRPr>
          </a:p>
          <a:p>
            <a:r>
              <a:rPr lang="en-US" altLang="zh-CN" i="1" dirty="0" smtClean="0">
                <a:latin typeface="Times New Roman" panose="02020603050405020304" pitchFamily="18" charset="0"/>
                <a:cs typeface="Times New Roman" panose="02020603050405020304" pitchFamily="18" charset="0"/>
              </a:rPr>
              <a:t>Style Toward Clarity and Grace </a:t>
            </a:r>
            <a:r>
              <a:rPr lang="en-US" altLang="zh-CN" dirty="0" smtClean="0">
                <a:latin typeface="Times New Roman" panose="02020603050405020304" pitchFamily="18" charset="0"/>
                <a:cs typeface="Times New Roman" panose="02020603050405020304" pitchFamily="18" charset="0"/>
              </a:rPr>
              <a:t>by </a:t>
            </a:r>
            <a:r>
              <a:rPr lang="en-US" dirty="0" smtClean="0">
                <a:latin typeface="Times New Roman" panose="02020603050405020304" pitchFamily="18" charset="0"/>
                <a:cs typeface="Times New Roman" panose="02020603050405020304" pitchFamily="18" charset="0"/>
              </a:rPr>
              <a:t>Joseph M. Williams</a:t>
            </a:r>
            <a:endParaRPr lang="en-US" dirty="0" smtClean="0">
              <a:latin typeface="Times New Roman" panose="02020603050405020304" pitchFamily="18" charset="0"/>
              <a:cs typeface="Times New Roman" panose="02020603050405020304" pitchFamily="18" charset="0"/>
            </a:endParaRPr>
          </a:p>
          <a:p>
            <a:endParaRPr lang="en-US" altLang="zh-CN" dirty="0" smtClean="0">
              <a:latin typeface="Times New Roman" panose="02020603050405020304" pitchFamily="18" charset="0"/>
              <a:cs typeface="Times New Roman" panose="02020603050405020304" pitchFamily="18" charset="0"/>
            </a:endParaRPr>
          </a:p>
          <a:p>
            <a:r>
              <a:rPr lang="en-US" altLang="zh-CN" dirty="0" smtClean="0">
                <a:latin typeface="Times New Roman" panose="02020603050405020304" pitchFamily="18" charset="0"/>
                <a:cs typeface="Times New Roman" panose="02020603050405020304" pitchFamily="18" charset="0"/>
              </a:rPr>
              <a:t>The Writer’s Diet: </a:t>
            </a:r>
            <a:r>
              <a:rPr lang="en-US" altLang="zh-CN" dirty="0" smtClean="0">
                <a:latin typeface="Times New Roman" panose="02020603050405020304" pitchFamily="18" charset="0"/>
                <a:cs typeface="Times New Roman" panose="02020603050405020304" pitchFamily="18" charset="0"/>
                <a:hlinkClick r:id="rId1"/>
              </a:rPr>
              <a:t>www.writersdiet.com</a:t>
            </a:r>
            <a:endParaRPr lang="en-US" altLang="zh-CN" dirty="0" smtClean="0">
              <a:latin typeface="Times New Roman" panose="02020603050405020304" pitchFamily="18" charset="0"/>
              <a:cs typeface="Times New Roman" panose="02020603050405020304" pitchFamily="18" charset="0"/>
            </a:endParaRPr>
          </a:p>
          <a:p>
            <a:endParaRPr lang="zh-CN" altLang="en-US" dirty="0">
              <a:latin typeface="Times New Roman" panose="02020603050405020304" pitchFamily="18" charset="0"/>
              <a:cs typeface="Times New Roman" panose="02020603050405020304" pitchFamily="18" charset="0"/>
            </a:endParaRPr>
          </a:p>
        </p:txBody>
      </p:sp>
      <p:sp>
        <p:nvSpPr>
          <p:cNvPr id="4" name="灯片编号占位符 3"/>
          <p:cNvSpPr>
            <a:spLocks noGrp="1"/>
          </p:cNvSpPr>
          <p:nvPr>
            <p:ph type="sldNum" sz="quarter" idx="12"/>
          </p:nvPr>
        </p:nvSpPr>
        <p:spPr/>
        <p:txBody>
          <a:bodyPr/>
          <a:lstStyle/>
          <a:p>
            <a:fld id="{04CF5F1E-8A68-4E27-9A5E-D196D58037A6}" type="slidenum">
              <a:rPr lang="zh-CN" altLang="en-US" smtClean="0">
                <a:solidFill>
                  <a:prstClr val="black">
                    <a:tint val="75000"/>
                  </a:prstClr>
                </a:solidFill>
              </a:rPr>
            </a:fld>
            <a:endParaRPr lang="zh-CN" altLang="en-US">
              <a:solidFill>
                <a:prstClr val="black">
                  <a:tint val="75000"/>
                </a:prstClr>
              </a:solidFill>
            </a:endParaRPr>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2"/>
              </p:custDataLst>
            </p:nvPr>
          </p:nvPicPr>
          <p:blipFill>
            <a:blip r:embed="rId3"/>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4"/>
              </p:custDataLst>
            </p:nvPr>
          </p:nvPicPr>
          <p:blipFill>
            <a:blip r:embed="rId5"/>
            <a:stretch>
              <a:fillRect/>
            </a:stretch>
          </p:blipFill>
          <p:spPr>
            <a:xfrm>
              <a:off x="3147" y="985"/>
              <a:ext cx="3147" cy="29"/>
            </a:xfrm>
            <a:prstGeom prst="rect">
              <a:avLst/>
            </a:prstGeom>
            <a:noFill/>
            <a:ln w="9525">
              <a:noFill/>
            </a:ln>
          </p:spPr>
        </p:pic>
      </p:gr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descr="IMG_4591 (2).jpg"/>
          <p:cNvPicPr>
            <a:picLocks noGrp="1" noChangeAspect="1"/>
          </p:cNvPicPr>
          <p:nvPr>
            <p:ph idx="1"/>
          </p:nvPr>
        </p:nvPicPr>
        <p:blipFill>
          <a:blip r:embed="rId1" cstate="print"/>
          <a:stretch>
            <a:fillRect/>
          </a:stretch>
        </p:blipFill>
        <p:spPr>
          <a:xfrm>
            <a:off x="-6350" y="635"/>
            <a:ext cx="12205335" cy="4612640"/>
          </a:xfrm>
          <a:prstGeom prst="rect">
            <a:avLst/>
          </a:prstGeom>
          <a:ln>
            <a:noFill/>
          </a:ln>
          <a:effectLst>
            <a:outerShdw blurRad="292100" dist="139700" dir="2700000" algn="tl" rotWithShape="0">
              <a:srgbClr val="333333">
                <a:alpha val="65000"/>
              </a:srgbClr>
            </a:outerShdw>
          </a:effectLst>
        </p:spPr>
      </p:pic>
      <p:sp>
        <p:nvSpPr>
          <p:cNvPr id="5" name="矩形 4"/>
          <p:cNvSpPr/>
          <p:nvPr/>
        </p:nvSpPr>
        <p:spPr>
          <a:xfrm>
            <a:off x="-6350" y="4657725"/>
            <a:ext cx="12205335" cy="2214245"/>
          </a:xfrm>
          <a:prstGeom prst="rect">
            <a:avLst/>
          </a:prstGeom>
          <a:solidFill>
            <a:srgbClr val="0070C0"/>
          </a:solidFill>
          <a:ln>
            <a:noFill/>
          </a:ln>
          <a:effectLst/>
          <a:scene3d>
            <a:camera prst="orthographicFront">
              <a:rot lat="0" lon="0" rev="0"/>
            </a:camera>
            <a:lightRig rig="contrasting" dir="t">
              <a:rot lat="0" lon="0" rev="7800000"/>
            </a:lightRig>
          </a:scene3d>
          <a:sp3d>
            <a:bevelT w="139700" h="139700"/>
          </a:sp3d>
        </p:spPr>
        <p:style>
          <a:lnRef idx="3">
            <a:schemeClr val="lt1"/>
          </a:lnRef>
          <a:fillRef idx="1">
            <a:schemeClr val="accent1"/>
          </a:fillRef>
          <a:effectRef idx="1">
            <a:schemeClr val="accent1"/>
          </a:effectRef>
          <a:fontRef idx="minor">
            <a:schemeClr val="lt1"/>
          </a:fontRef>
        </p:style>
        <p:txBody>
          <a:bodyPr anchor="ctr"/>
          <a:lstStyle/>
          <a:p>
            <a:pPr>
              <a:defRPr/>
            </a:pPr>
            <a:endParaRPr lang="zh-CN" altLang="en-US" dirty="0">
              <a:ln>
                <a:solidFill>
                  <a:srgbClr val="1F497D">
                    <a:lumMod val="60000"/>
                    <a:lumOff val="40000"/>
                  </a:srgbClr>
                </a:solidFill>
              </a:ln>
              <a:solidFill>
                <a:srgbClr val="1F497D"/>
              </a:solidFill>
              <a:effectLst>
                <a:outerShdw blurRad="50800" dist="38100" dir="2700000" algn="tl" rotWithShape="0">
                  <a:prstClr val="black">
                    <a:alpha val="40000"/>
                  </a:prstClr>
                </a:outerShdw>
              </a:effectLst>
            </a:endParaRPr>
          </a:p>
        </p:txBody>
      </p:sp>
      <p:sp>
        <p:nvSpPr>
          <p:cNvPr id="6" name="TextBox 5"/>
          <p:cNvSpPr txBox="1"/>
          <p:nvPr/>
        </p:nvSpPr>
        <p:spPr>
          <a:xfrm>
            <a:off x="2095472" y="5357827"/>
            <a:ext cx="2428892" cy="646331"/>
          </a:xfrm>
          <a:prstGeom prst="rect">
            <a:avLst/>
          </a:prstGeom>
          <a:noFill/>
        </p:spPr>
        <p:txBody>
          <a:bodyPr wrap="square" rtlCol="0">
            <a:spAutoFit/>
          </a:bodyPr>
          <a:lstStyle/>
          <a:p>
            <a:r>
              <a:rPr lang="en-US" altLang="zh-CN" sz="3600" b="1" dirty="0">
                <a:solidFill>
                  <a:prstClr val="white"/>
                </a:solidFill>
                <a:latin typeface="Times New Roman" panose="02020603050405020304" pitchFamily="18" charset="0"/>
                <a:cs typeface="Times New Roman" panose="02020603050405020304" pitchFamily="18" charset="0"/>
              </a:rPr>
              <a:t>THANKS</a:t>
            </a:r>
            <a:endParaRPr lang="zh-CN" altLang="en-US" sz="3600" b="1" dirty="0">
              <a:solidFill>
                <a:prstClr val="white"/>
              </a:solidFill>
              <a:latin typeface="Times New Roman" panose="02020603050405020304" pitchFamily="18" charset="0"/>
              <a:cs typeface="Times New Roman" panose="02020603050405020304" pitchFamily="18" charset="0"/>
            </a:endParaRPr>
          </a:p>
        </p:txBody>
      </p:sp>
      <p:pic>
        <p:nvPicPr>
          <p:cNvPr id="7" name="图片 6" descr="横版组合（白色）——透明.png"/>
          <p:cNvPicPr>
            <a:picLocks noChangeAspect="1"/>
          </p:cNvPicPr>
          <p:nvPr/>
        </p:nvPicPr>
        <p:blipFill>
          <a:blip r:embed="rId2" cstate="print"/>
          <a:stretch>
            <a:fillRect/>
          </a:stretch>
        </p:blipFill>
        <p:spPr>
          <a:xfrm>
            <a:off x="8138468" y="6289216"/>
            <a:ext cx="2428860" cy="512512"/>
          </a:xfrm>
          <a:prstGeom prst="rect">
            <a:avLst/>
          </a:prstGeom>
        </p:spPr>
      </p:pic>
      <p:pic>
        <p:nvPicPr>
          <p:cNvPr id="8" name="Picture 4"/>
          <p:cNvPicPr>
            <a:picLocks noChangeAspect="1" noChangeArrowheads="1"/>
          </p:cNvPicPr>
          <p:nvPr/>
        </p:nvPicPr>
        <p:blipFill>
          <a:blip r:embed="rId3" cstate="print"/>
          <a:srcRect/>
          <a:stretch>
            <a:fillRect/>
          </a:stretch>
        </p:blipFill>
        <p:spPr bwMode="auto">
          <a:xfrm>
            <a:off x="5095868" y="4643446"/>
            <a:ext cx="2214578" cy="219664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81355" y="2357120"/>
            <a:ext cx="5414645" cy="3803015"/>
          </a:xfrm>
        </p:spPr>
        <p:txBody>
          <a:bodyPr>
            <a:normAutofit fontScale="85000" lnSpcReduction="10000"/>
          </a:bodyPr>
          <a:lstStyle/>
          <a:p>
            <a:r>
              <a:rPr lang="en-US" altLang="zh-CN" b="1" dirty="0" smtClean="0">
                <a:solidFill>
                  <a:srgbClr val="FF0000"/>
                </a:solidFill>
                <a:latin typeface="Times New Roman" panose="02020603050405020304" pitchFamily="18" charset="0"/>
                <a:cs typeface="Times New Roman" panose="02020603050405020304" pitchFamily="18" charset="0"/>
              </a:rPr>
              <a:t>I</a:t>
            </a:r>
            <a:r>
              <a:rPr lang="en-US" altLang="zh-CN" dirty="0" smtClean="0">
                <a:latin typeface="Times New Roman" panose="02020603050405020304" pitchFamily="18" charset="0"/>
                <a:cs typeface="Times New Roman" panose="02020603050405020304" pitchFamily="18" charset="0"/>
              </a:rPr>
              <a:t>ntroduction (Background </a:t>
            </a:r>
            <a:r>
              <a:rPr lang="en-US" altLang="zh-CN" dirty="0" err="1" smtClean="0">
                <a:latin typeface="Times New Roman" panose="02020603050405020304" pitchFamily="18" charset="0"/>
                <a:cs typeface="Times New Roman" panose="02020603050405020304" pitchFamily="18" charset="0"/>
              </a:rPr>
              <a:t>+Problem</a:t>
            </a:r>
            <a:r>
              <a:rPr lang="en-US" altLang="zh-CN" dirty="0" smtClean="0">
                <a:latin typeface="Times New Roman" panose="02020603050405020304" pitchFamily="18" charset="0"/>
                <a:cs typeface="Times New Roman" panose="02020603050405020304" pitchFamily="18" charset="0"/>
              </a:rPr>
              <a:t> Statement</a:t>
            </a:r>
            <a:r>
              <a:rPr lang="en-US" altLang="zh-CN" dirty="0" smtClean="0">
                <a:latin typeface="Times New Roman" panose="02020603050405020304" pitchFamily="18" charset="0"/>
                <a:cs typeface="Times New Roman" panose="02020603050405020304" pitchFamily="18" charset="0"/>
              </a:rPr>
              <a:t>)</a:t>
            </a:r>
            <a:endParaRPr lang="en-US" altLang="zh-CN" dirty="0" smtClean="0">
              <a:latin typeface="Times New Roman" panose="02020603050405020304" pitchFamily="18" charset="0"/>
              <a:cs typeface="Times New Roman" panose="02020603050405020304" pitchFamily="18" charset="0"/>
            </a:endParaRPr>
          </a:p>
          <a:p>
            <a:endParaRPr lang="en-US" altLang="zh-CN" dirty="0">
              <a:latin typeface="Times New Roman" panose="02020603050405020304" pitchFamily="18" charset="0"/>
              <a:cs typeface="Times New Roman" panose="02020603050405020304" pitchFamily="18" charset="0"/>
            </a:endParaRPr>
          </a:p>
          <a:p>
            <a:r>
              <a:rPr lang="en-US" altLang="zh-CN" dirty="0" smtClean="0">
                <a:latin typeface="Times New Roman" panose="02020603050405020304" pitchFamily="18" charset="0"/>
                <a:cs typeface="Times New Roman" panose="02020603050405020304" pitchFamily="18" charset="0"/>
              </a:rPr>
              <a:t>(</a:t>
            </a:r>
            <a:r>
              <a:rPr lang="en-US" altLang="zh-CN" b="1" dirty="0" smtClean="0">
                <a:solidFill>
                  <a:srgbClr val="FF0000"/>
                </a:solidFill>
                <a:latin typeface="Times New Roman" panose="02020603050405020304" pitchFamily="18" charset="0"/>
                <a:cs typeface="Times New Roman" panose="02020603050405020304" pitchFamily="18" charset="0"/>
              </a:rPr>
              <a:t>M</a:t>
            </a:r>
            <a:r>
              <a:rPr lang="en-US" altLang="zh-CN" dirty="0" smtClean="0">
                <a:latin typeface="Times New Roman" panose="02020603050405020304" pitchFamily="18" charset="0"/>
                <a:cs typeface="Times New Roman" panose="02020603050405020304" pitchFamily="18" charset="0"/>
              </a:rPr>
              <a:t>ethods)</a:t>
            </a:r>
            <a:endParaRPr lang="en-US" altLang="zh-CN" dirty="0" smtClean="0">
              <a:latin typeface="Times New Roman" panose="02020603050405020304" pitchFamily="18" charset="0"/>
              <a:cs typeface="Times New Roman" panose="02020603050405020304" pitchFamily="18" charset="0"/>
            </a:endParaRPr>
          </a:p>
          <a:p>
            <a:endParaRPr lang="en-US" altLang="zh-CN" dirty="0">
              <a:latin typeface="Times New Roman" panose="02020603050405020304" pitchFamily="18" charset="0"/>
              <a:cs typeface="Times New Roman" panose="02020603050405020304" pitchFamily="18" charset="0"/>
            </a:endParaRPr>
          </a:p>
          <a:p>
            <a:r>
              <a:rPr lang="en-US" altLang="zh-CN" b="1" dirty="0" smtClean="0">
                <a:solidFill>
                  <a:srgbClr val="FF0000"/>
                </a:solidFill>
                <a:latin typeface="Times New Roman" panose="02020603050405020304" pitchFamily="18" charset="0"/>
                <a:cs typeface="Times New Roman" panose="02020603050405020304" pitchFamily="18" charset="0"/>
              </a:rPr>
              <a:t>R</a:t>
            </a:r>
            <a:r>
              <a:rPr lang="en-US" altLang="zh-CN" dirty="0" smtClean="0">
                <a:latin typeface="Times New Roman" panose="02020603050405020304" pitchFamily="18" charset="0"/>
                <a:cs typeface="Times New Roman" panose="02020603050405020304" pitchFamily="18" charset="0"/>
              </a:rPr>
              <a:t>esults</a:t>
            </a:r>
            <a:endParaRPr lang="en-US" altLang="zh-CN" dirty="0" smtClean="0">
              <a:latin typeface="Times New Roman" panose="02020603050405020304" pitchFamily="18" charset="0"/>
              <a:cs typeface="Times New Roman" panose="02020603050405020304" pitchFamily="18" charset="0"/>
            </a:endParaRPr>
          </a:p>
          <a:p>
            <a:endParaRPr lang="en-US" altLang="zh-CN" dirty="0">
              <a:latin typeface="Times New Roman" panose="02020603050405020304" pitchFamily="18" charset="0"/>
              <a:cs typeface="Times New Roman" panose="02020603050405020304" pitchFamily="18" charset="0"/>
            </a:endParaRPr>
          </a:p>
          <a:p>
            <a:r>
              <a:rPr lang="en-US" altLang="zh-CN" b="1" dirty="0" smtClean="0">
                <a:solidFill>
                  <a:srgbClr val="FF0000"/>
                </a:solidFill>
                <a:latin typeface="Times New Roman" panose="02020603050405020304" pitchFamily="18" charset="0"/>
                <a:cs typeface="Times New Roman" panose="02020603050405020304" pitchFamily="18" charset="0"/>
              </a:rPr>
              <a:t>D</a:t>
            </a:r>
            <a:r>
              <a:rPr lang="en-US" altLang="zh-CN" dirty="0" smtClean="0">
                <a:latin typeface="Times New Roman" panose="02020603050405020304" pitchFamily="18" charset="0"/>
                <a:cs typeface="Times New Roman" panose="02020603050405020304" pitchFamily="18" charset="0"/>
              </a:rPr>
              <a:t>iscussion (Conclusion)</a:t>
            </a:r>
            <a:endParaRPr lang="zh-CN" altLang="en-US" dirty="0">
              <a:latin typeface="Times New Roman" panose="02020603050405020304" pitchFamily="18" charset="0"/>
              <a:cs typeface="Times New Roman" panose="02020603050405020304" pitchFamily="18" charset="0"/>
            </a:endParaRPr>
          </a:p>
        </p:txBody>
      </p:sp>
      <p:sp>
        <p:nvSpPr>
          <p:cNvPr id="4" name="TextBox 3"/>
          <p:cNvSpPr txBox="1"/>
          <p:nvPr/>
        </p:nvSpPr>
        <p:spPr>
          <a:xfrm>
            <a:off x="4286250" y="1499870"/>
            <a:ext cx="4281805" cy="460375"/>
          </a:xfrm>
          <a:prstGeom prst="rect">
            <a:avLst/>
          </a:prstGeom>
          <a:noFill/>
        </p:spPr>
        <p:txBody>
          <a:bodyPr wrap="square" rtlCol="0">
            <a:spAutoFit/>
          </a:bodyPr>
          <a:lstStyle/>
          <a:p>
            <a:r>
              <a:rPr lang="en-US" altLang="zh-CN" sz="2400" b="1" dirty="0" smtClean="0">
                <a:latin typeface="Times New Roman" panose="02020603050405020304" pitchFamily="18" charset="0"/>
                <a:cs typeface="Times New Roman" panose="02020603050405020304" pitchFamily="18" charset="0"/>
              </a:rPr>
              <a:t>Abstract: Mini Paper IMRD</a:t>
            </a:r>
            <a:endParaRPr lang="en-US" altLang="zh-CN" sz="2400" b="1" dirty="0" smtClean="0">
              <a:latin typeface="Times New Roman" panose="02020603050405020304" pitchFamily="18" charset="0"/>
              <a:cs typeface="Times New Roman" panose="02020603050405020304" pitchFamily="18" charset="0"/>
            </a:endParaRPr>
          </a:p>
        </p:txBody>
      </p:sp>
      <p:sp>
        <p:nvSpPr>
          <p:cNvPr id="5" name="内容占位符 2"/>
          <p:cNvSpPr txBox="1"/>
          <p:nvPr/>
        </p:nvSpPr>
        <p:spPr>
          <a:xfrm>
            <a:off x="6774815" y="2494280"/>
            <a:ext cx="5089525" cy="3768725"/>
          </a:xfrm>
          <a:prstGeom prst="rect">
            <a:avLst/>
          </a:prstGeom>
        </p:spPr>
        <p:txBody>
          <a:bodyPr vert="horz" lIns="91440" tIns="45720" rIns="91440" bIns="45720" rtlCol="0">
            <a:normAutofit fontScale="92500" lnSpcReduction="10000"/>
          </a:bodyPr>
          <a:lstStyle/>
          <a:p>
            <a:pPr marL="342900" marR="0" lvl="0" indent="-342900" algn="l" defTabSz="914400" rtl="0" eaLnBrk="1" fontAlgn="auto" latinLnBrk="0" hangingPunct="1">
              <a:lnSpc>
                <a:spcPct val="100000"/>
              </a:lnSpc>
              <a:spcBef>
                <a:spcPct val="20000"/>
              </a:spcBef>
              <a:spcAft>
                <a:spcPts val="0"/>
              </a:spcAft>
              <a:buClrTx/>
              <a:buSzTx/>
              <a:defRPr/>
            </a:pPr>
            <a:r>
              <a:rPr lang="en-US" altLang="zh-CN" sz="3200" dirty="0" smtClean="0">
                <a:latin typeface="Times New Roman" panose="02020603050405020304" pitchFamily="18" charset="0"/>
                <a:cs typeface="Times New Roman" panose="02020603050405020304" pitchFamily="18" charset="0"/>
              </a:rPr>
              <a:t>Why did you do this study?</a:t>
            </a:r>
            <a:endParaRPr kumimoji="0" lang="en-US" altLang="zh-CN" sz="3200" b="0" i="0" u="none" strike="noStrike" kern="1200" cap="none" spc="0" normalizeH="0" baseline="0" noProof="0" dirty="0" smtClean="0">
              <a:ln>
                <a:noFill/>
              </a:ln>
              <a:solidFill>
                <a:schemeClr val="tx1"/>
              </a:solidFill>
              <a:effectLst/>
              <a:uLnTx/>
              <a:uFillTx/>
              <a:latin typeface="Times New Roman" panose="02020603050405020304" pitchFamily="18" charset="0"/>
              <a:cs typeface="Times New Roman" panose="02020603050405020304" pitchFamily="18" charset="0"/>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defRPr/>
            </a:pPr>
            <a:endParaRPr kumimoji="0" lang="en-US" altLang="zh-CN" sz="3200" b="0" i="0" u="none" strike="noStrike" kern="1200" cap="none" spc="0" normalizeH="0" baseline="0" noProof="0" dirty="0" smtClean="0">
              <a:ln>
                <a:noFill/>
              </a:ln>
              <a:solidFill>
                <a:schemeClr val="tx1"/>
              </a:solidFill>
              <a:effectLst/>
              <a:uLnTx/>
              <a:uFillTx/>
              <a:latin typeface="Times New Roman" panose="02020603050405020304" pitchFamily="18" charset="0"/>
              <a:cs typeface="Times New Roman" panose="02020603050405020304" pitchFamily="18" charset="0"/>
            </a:endParaRPr>
          </a:p>
          <a:p>
            <a:pPr marL="342900" marR="0" lvl="0" indent="-342900" algn="l" defTabSz="914400" rtl="0" eaLnBrk="1" fontAlgn="auto" latinLnBrk="0" hangingPunct="1">
              <a:lnSpc>
                <a:spcPct val="100000"/>
              </a:lnSpc>
              <a:spcBef>
                <a:spcPct val="20000"/>
              </a:spcBef>
              <a:spcAft>
                <a:spcPts val="0"/>
              </a:spcAft>
              <a:buClrTx/>
              <a:buSzTx/>
              <a:defRPr/>
            </a:pPr>
            <a:r>
              <a:rPr kumimoji="0" lang="en-US" altLang="zh-CN" sz="3200" b="0" i="0" u="none" strike="noStrike" kern="1200" cap="none" spc="0" normalizeH="0" baseline="0" noProof="0" dirty="0" smtClean="0">
                <a:ln>
                  <a:noFill/>
                </a:ln>
                <a:solidFill>
                  <a:schemeClr val="tx1"/>
                </a:solidFill>
                <a:effectLst/>
                <a:uLnTx/>
                <a:uFillTx/>
                <a:latin typeface="Times New Roman" panose="02020603050405020304" pitchFamily="18" charset="0"/>
                <a:cs typeface="Times New Roman" panose="02020603050405020304" pitchFamily="18" charset="0"/>
              </a:rPr>
              <a:t>(How</a:t>
            </a:r>
            <a:r>
              <a:rPr kumimoji="0" lang="en-US" altLang="zh-CN" sz="3200" b="0" i="0" u="none" strike="noStrike" kern="1200" cap="none" spc="0" normalizeH="0" noProof="0" dirty="0" smtClean="0">
                <a:ln>
                  <a:noFill/>
                </a:ln>
                <a:solidFill>
                  <a:schemeClr val="tx1"/>
                </a:solidFill>
                <a:effectLst/>
                <a:uLnTx/>
                <a:uFillTx/>
                <a:latin typeface="Times New Roman" panose="02020603050405020304" pitchFamily="18" charset="0"/>
                <a:cs typeface="Times New Roman" panose="02020603050405020304" pitchFamily="18" charset="0"/>
              </a:rPr>
              <a:t> did you do this study?</a:t>
            </a:r>
            <a:r>
              <a:rPr kumimoji="0" lang="en-US" altLang="zh-CN" sz="3200" b="0" i="0" u="none" strike="noStrike" kern="1200" cap="none" spc="0" normalizeH="0" baseline="0" noProof="0" dirty="0" smtClean="0">
                <a:ln>
                  <a:noFill/>
                </a:ln>
                <a:solidFill>
                  <a:schemeClr val="tx1"/>
                </a:solidFill>
                <a:effectLst/>
                <a:uLnTx/>
                <a:uFillTx/>
                <a:latin typeface="Times New Roman" panose="02020603050405020304" pitchFamily="18" charset="0"/>
                <a:cs typeface="Times New Roman" panose="02020603050405020304" pitchFamily="18" charset="0"/>
              </a:rPr>
              <a:t>)</a:t>
            </a:r>
            <a:endParaRPr kumimoji="0" lang="en-US" altLang="zh-CN" sz="3200" b="0" i="0" u="none" strike="noStrike" kern="1200" cap="none" spc="0" normalizeH="0" baseline="0" noProof="0" dirty="0" smtClean="0">
              <a:ln>
                <a:noFill/>
              </a:ln>
              <a:solidFill>
                <a:schemeClr val="tx1"/>
              </a:solidFill>
              <a:effectLst/>
              <a:uLnTx/>
              <a:uFillTx/>
              <a:latin typeface="Times New Roman" panose="02020603050405020304" pitchFamily="18" charset="0"/>
              <a:cs typeface="Times New Roman" panose="02020603050405020304" pitchFamily="18" charset="0"/>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defRPr/>
            </a:pPr>
            <a:endParaRPr kumimoji="0" lang="en-US" altLang="zh-CN" sz="3200" b="0" i="0" u="none" strike="noStrike" kern="1200" cap="none" spc="0" normalizeH="0" baseline="0" noProof="0" dirty="0" smtClean="0">
              <a:ln>
                <a:noFill/>
              </a:ln>
              <a:solidFill>
                <a:schemeClr val="tx1"/>
              </a:solidFill>
              <a:effectLst/>
              <a:uLnTx/>
              <a:uFillTx/>
              <a:latin typeface="Times New Roman" panose="02020603050405020304" pitchFamily="18" charset="0"/>
              <a:cs typeface="Times New Roman" panose="02020603050405020304" pitchFamily="18" charset="0"/>
            </a:endParaRPr>
          </a:p>
          <a:p>
            <a:pPr marL="342900" marR="0" lvl="0" indent="-342900" algn="l" defTabSz="914400" rtl="0" eaLnBrk="1" fontAlgn="auto" latinLnBrk="0" hangingPunct="1">
              <a:lnSpc>
                <a:spcPct val="100000"/>
              </a:lnSpc>
              <a:spcBef>
                <a:spcPct val="20000"/>
              </a:spcBef>
              <a:spcAft>
                <a:spcPts val="0"/>
              </a:spcAft>
              <a:buClrTx/>
              <a:buSzTx/>
              <a:defRPr/>
            </a:pPr>
            <a:r>
              <a:rPr lang="en-US" altLang="zh-CN" sz="3200" dirty="0" smtClean="0">
                <a:latin typeface="Times New Roman" panose="02020603050405020304" pitchFamily="18" charset="0"/>
                <a:cs typeface="Times New Roman" panose="02020603050405020304" pitchFamily="18" charset="0"/>
              </a:rPr>
              <a:t>What did you find?</a:t>
            </a:r>
            <a:endParaRPr kumimoji="0" lang="en-US" altLang="zh-CN" sz="3200" b="0" i="0" u="none" strike="noStrike" kern="1200" cap="none" spc="0" normalizeH="0" baseline="0" noProof="0" dirty="0" smtClean="0">
              <a:ln>
                <a:noFill/>
              </a:ln>
              <a:solidFill>
                <a:schemeClr val="tx1"/>
              </a:solidFill>
              <a:effectLst/>
              <a:uLnTx/>
              <a:uFillTx/>
              <a:latin typeface="Times New Roman" panose="02020603050405020304" pitchFamily="18" charset="0"/>
              <a:cs typeface="Times New Roman" panose="02020603050405020304" pitchFamily="18" charset="0"/>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defRPr/>
            </a:pPr>
            <a:endParaRPr kumimoji="0" lang="en-US" altLang="zh-CN" sz="3200" b="0" i="0" u="none" strike="noStrike" kern="1200" cap="none" spc="0" normalizeH="0" baseline="0" noProof="0" dirty="0" smtClean="0">
              <a:ln>
                <a:noFill/>
              </a:ln>
              <a:solidFill>
                <a:schemeClr val="tx1"/>
              </a:solidFill>
              <a:effectLst/>
              <a:uLnTx/>
              <a:uFillTx/>
              <a:latin typeface="Times New Roman" panose="02020603050405020304" pitchFamily="18" charset="0"/>
              <a:cs typeface="Times New Roman" panose="02020603050405020304" pitchFamily="18" charset="0"/>
            </a:endParaRPr>
          </a:p>
          <a:p>
            <a:pPr marL="342900" marR="0" lvl="0" indent="-342900" algn="l" defTabSz="914400" rtl="0" eaLnBrk="1" fontAlgn="auto" latinLnBrk="0" hangingPunct="1">
              <a:lnSpc>
                <a:spcPct val="100000"/>
              </a:lnSpc>
              <a:spcBef>
                <a:spcPct val="20000"/>
              </a:spcBef>
              <a:spcAft>
                <a:spcPts val="0"/>
              </a:spcAft>
              <a:buClrTx/>
              <a:buSzTx/>
              <a:defRPr/>
            </a:pPr>
            <a:r>
              <a:rPr kumimoji="0" lang="en-US" altLang="zh-CN" sz="3200" b="0" i="0" u="none" strike="noStrike" kern="1200" cap="none" spc="0" normalizeH="0" baseline="0" noProof="0" dirty="0" smtClean="0">
                <a:ln>
                  <a:noFill/>
                </a:ln>
                <a:solidFill>
                  <a:schemeClr val="tx1"/>
                </a:solidFill>
                <a:effectLst/>
                <a:uLnTx/>
                <a:uFillTx/>
                <a:latin typeface="Times New Roman" panose="02020603050405020304" pitchFamily="18" charset="0"/>
                <a:cs typeface="Times New Roman" panose="02020603050405020304" pitchFamily="18" charset="0"/>
              </a:rPr>
              <a:t>What</a:t>
            </a:r>
            <a:r>
              <a:rPr kumimoji="0" lang="en-US" altLang="zh-CN" sz="3200" b="0" i="0" u="none" strike="noStrike" kern="1200" cap="none" spc="0" normalizeH="0" noProof="0" dirty="0" smtClean="0">
                <a:ln>
                  <a:noFill/>
                </a:ln>
                <a:solidFill>
                  <a:schemeClr val="tx1"/>
                </a:solidFill>
                <a:effectLst/>
                <a:uLnTx/>
                <a:uFillTx/>
                <a:latin typeface="Times New Roman" panose="02020603050405020304" pitchFamily="18" charset="0"/>
                <a:cs typeface="Times New Roman" panose="02020603050405020304" pitchFamily="18" charset="0"/>
              </a:rPr>
              <a:t> do the findings mean?</a:t>
            </a:r>
            <a:endParaRPr kumimoji="0" lang="zh-CN" altLang="en-US" sz="3200" b="0" i="0" u="none" strike="noStrike" kern="1200" cap="none" spc="0" normalizeH="0" baseline="0" noProof="0" dirty="0" smtClean="0">
              <a:ln>
                <a:noFill/>
              </a:ln>
              <a:solidFill>
                <a:schemeClr val="tx1"/>
              </a:solidFill>
              <a:effectLst/>
              <a:uLnTx/>
              <a:uFillTx/>
              <a:latin typeface="Times New Roman" panose="02020603050405020304" pitchFamily="18" charset="0"/>
              <a:cs typeface="Times New Roman" panose="02020603050405020304" pitchFamily="18" charset="0"/>
            </a:endParaRPr>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1"/>
              </p:custDataLst>
            </p:nvPr>
          </p:nvPicPr>
          <p:blipFill>
            <a:blip r:embed="rId2"/>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3"/>
              </p:custDataLst>
            </p:nvPr>
          </p:nvPicPr>
          <p:blipFill>
            <a:blip r:embed="rId4"/>
            <a:stretch>
              <a:fillRect/>
            </a:stretch>
          </p:blipFill>
          <p:spPr>
            <a:xfrm>
              <a:off x="3147" y="985"/>
              <a:ext cx="3147" cy="29"/>
            </a:xfrm>
            <a:prstGeom prst="rect">
              <a:avLst/>
            </a:prstGeom>
            <a:noFill/>
            <a:ln w="9525">
              <a:noFill/>
            </a:ln>
          </p:spPr>
        </p:pic>
      </p:grpSp>
      <p:sp>
        <p:nvSpPr>
          <p:cNvPr id="7" name="标题 6"/>
          <p:cNvSpPr>
            <a:spLocks noGrp="1"/>
          </p:cNvSpPr>
          <p:nvPr>
            <p:ph type="title"/>
            <p:custDataLst>
              <p:tags r:id="rId5"/>
            </p:custDataLst>
          </p:nvPr>
        </p:nvSpPr>
        <p:spPr/>
        <p:txBody>
          <a:bodyPr>
            <a:normAutofit/>
          </a:bodyPr>
          <a:lstStyle/>
          <a:p>
            <a:r>
              <a:rPr lang="en-US" altLang="zh-CN" sz="3600" b="1" dirty="0">
                <a:latin typeface="Times New Roman" panose="02020603050405020304" pitchFamily="18" charset="0"/>
                <a:cs typeface="Times New Roman" panose="02020603050405020304" pitchFamily="18" charset="0"/>
              </a:rPr>
              <a:t>What are the main parts of an abstract</a:t>
            </a:r>
            <a:endParaRPr lang="en-US" altLang="zh-CN" sz="3600" b="1"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 name="内容占位符 4"/>
          <p:cNvPicPr>
            <a:picLocks noChangeAspect="1"/>
          </p:cNvPicPr>
          <p:nvPr>
            <p:ph idx="1"/>
          </p:nvPr>
        </p:nvPicPr>
        <p:blipFill>
          <a:blip r:embed="rId1"/>
          <a:srcRect b="2427"/>
          <a:stretch>
            <a:fillRect/>
          </a:stretch>
        </p:blipFill>
        <p:spPr>
          <a:xfrm>
            <a:off x="0" y="59055"/>
            <a:ext cx="12038330" cy="6096000"/>
          </a:xfrm>
          <a:prstGeom prst="rect">
            <a:avLst/>
          </a:prstGeom>
        </p:spPr>
      </p:pic>
      <p:sp>
        <p:nvSpPr>
          <p:cNvPr id="4" name="灯片编号占位符 3"/>
          <p:cNvSpPr>
            <a:spLocks noGrp="1"/>
          </p:cNvSpPr>
          <p:nvPr>
            <p:ph type="sldNum" sz="quarter" idx="12"/>
          </p:nvPr>
        </p:nvSpPr>
        <p:spPr/>
        <p:txBody>
          <a:bodyPr/>
          <a:p>
            <a:fld id="{04CF5F1E-8A68-4E27-9A5E-D196D58037A6}" type="slidenum">
              <a:rPr lang="zh-CN" altLang="en-US" smtClean="0">
                <a:solidFill>
                  <a:prstClr val="black">
                    <a:tint val="75000"/>
                  </a:prstClr>
                </a:solidFill>
              </a:rPr>
            </a:fld>
            <a:endParaRPr lang="zh-CN" altLang="en-US">
              <a:solidFill>
                <a:prstClr val="black">
                  <a:tint val="75000"/>
                </a:prstClr>
              </a:solidFill>
            </a:endParaRPr>
          </a:p>
        </p:txBody>
      </p:sp>
      <p:sp>
        <p:nvSpPr>
          <p:cNvPr id="6" name="文本框 5"/>
          <p:cNvSpPr txBox="1"/>
          <p:nvPr/>
        </p:nvSpPr>
        <p:spPr>
          <a:xfrm>
            <a:off x="217805" y="6155690"/>
            <a:ext cx="7016750" cy="337185"/>
          </a:xfrm>
          <a:prstGeom prst="rect">
            <a:avLst/>
          </a:prstGeom>
          <a:noFill/>
        </p:spPr>
        <p:txBody>
          <a:bodyPr wrap="square" rtlCol="0">
            <a:spAutoFit/>
          </a:bodyPr>
          <a:p>
            <a:r>
              <a:rPr lang="en-US" altLang="zh-CN" sz="1600">
                <a:latin typeface="Times New Roman" panose="02020603050405020304" pitchFamily="18" charset="0"/>
                <a:cs typeface="Times New Roman" panose="02020603050405020304" pitchFamily="18" charset="0"/>
              </a:rPr>
              <a:t>https://www.nature.com/documents/nature-summary-paragraph.pdf</a:t>
            </a:r>
            <a:endParaRPr lang="zh-CN" altLang="en-US" sz="1600">
              <a:latin typeface="Times New Roman" panose="02020603050405020304" pitchFamily="18" charset="0"/>
              <a:cs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i="1" dirty="0" smtClean="0">
                <a:latin typeface="Times New Roman" panose="02020603050405020304" pitchFamily="18" charset="0"/>
                <a:cs typeface="Times New Roman" panose="02020603050405020304" pitchFamily="18" charset="0"/>
              </a:rPr>
              <a:t>Nature</a:t>
            </a:r>
            <a:r>
              <a:rPr lang="en-US" altLang="zh-CN" dirty="0" smtClean="0">
                <a:latin typeface="Times New Roman" panose="02020603050405020304" pitchFamily="18" charset="0"/>
                <a:cs typeface="Times New Roman" panose="02020603050405020304" pitchFamily="18" charset="0"/>
              </a:rPr>
              <a:t> guidelines</a:t>
            </a:r>
            <a:endParaRPr lang="zh-CN" altLang="en-US" dirty="0"/>
          </a:p>
        </p:txBody>
      </p:sp>
      <p:sp>
        <p:nvSpPr>
          <p:cNvPr id="3" name="内容占位符 2"/>
          <p:cNvSpPr>
            <a:spLocks noGrp="1"/>
          </p:cNvSpPr>
          <p:nvPr>
            <p:ph idx="1"/>
          </p:nvPr>
        </p:nvSpPr>
        <p:spPr>
          <a:xfrm>
            <a:off x="609600" y="1600200"/>
            <a:ext cx="7752080" cy="4001135"/>
          </a:xfrm>
        </p:spPr>
        <p:txBody>
          <a:bodyPr>
            <a:normAutofit fontScale="75000" lnSpcReduction="20000"/>
          </a:bodyPr>
          <a:lstStyle/>
          <a:p>
            <a:pPr algn="just"/>
            <a:r>
              <a:rPr lang="en-US" altLang="zh-CN" dirty="0">
                <a:latin typeface="Times New Roman" panose="02020603050405020304" pitchFamily="18" charset="0"/>
                <a:cs typeface="Times New Roman" panose="02020603050405020304" pitchFamily="18" charset="0"/>
              </a:rPr>
              <a:t>Articles start with a </a:t>
            </a:r>
            <a:r>
              <a:rPr lang="en-US" altLang="zh-CN" b="1" dirty="0">
                <a:latin typeface="Times New Roman" panose="02020603050405020304" pitchFamily="18" charset="0"/>
                <a:cs typeface="Times New Roman" panose="02020603050405020304" pitchFamily="18" charset="0"/>
              </a:rPr>
              <a:t>fully referenced summary paragraph</a:t>
            </a:r>
            <a:r>
              <a:rPr lang="en-US" altLang="zh-CN" dirty="0">
                <a:latin typeface="Times New Roman" panose="02020603050405020304" pitchFamily="18" charset="0"/>
                <a:cs typeface="Times New Roman" panose="02020603050405020304" pitchFamily="18" charset="0"/>
              </a:rPr>
              <a:t>, ideally of no more than 200 words, which is separate from the main text and avoids numbers, abbreviations, acronyms or measurements unless essential. It is aimed at readers outside the discipline. This summary paragraph should be structured as follows: </a:t>
            </a:r>
            <a:endParaRPr lang="en-US" altLang="zh-CN" dirty="0">
              <a:latin typeface="Times New Roman" panose="02020603050405020304" pitchFamily="18" charset="0"/>
              <a:cs typeface="Times New Roman" panose="02020603050405020304" pitchFamily="18" charset="0"/>
            </a:endParaRPr>
          </a:p>
          <a:p>
            <a:pPr algn="just"/>
            <a:r>
              <a:rPr lang="en-US" altLang="zh-CN" sz="2665" dirty="0">
                <a:latin typeface="Times New Roman" panose="02020603050405020304" pitchFamily="18" charset="0"/>
                <a:cs typeface="Times New Roman" panose="02020603050405020304" pitchFamily="18" charset="0"/>
              </a:rPr>
              <a:t>2-3 sentences of </a:t>
            </a:r>
            <a:r>
              <a:rPr lang="en-US" altLang="zh-CN" sz="2665" b="1" dirty="0">
                <a:latin typeface="Times New Roman" panose="02020603050405020304" pitchFamily="18" charset="0"/>
                <a:cs typeface="Times New Roman" panose="02020603050405020304" pitchFamily="18" charset="0"/>
              </a:rPr>
              <a:t>basic-level introduction to the field</a:t>
            </a:r>
            <a:r>
              <a:rPr lang="en-US" altLang="zh-CN" sz="2665" dirty="0">
                <a:latin typeface="Times New Roman" panose="02020603050405020304" pitchFamily="18" charset="0"/>
                <a:cs typeface="Times New Roman" panose="02020603050405020304" pitchFamily="18" charset="0"/>
              </a:rPr>
              <a:t>; </a:t>
            </a:r>
            <a:endParaRPr lang="en-US" altLang="zh-CN" sz="2665" dirty="0">
              <a:latin typeface="Times New Roman" panose="02020603050405020304" pitchFamily="18" charset="0"/>
              <a:cs typeface="Times New Roman" panose="02020603050405020304" pitchFamily="18" charset="0"/>
            </a:endParaRPr>
          </a:p>
          <a:p>
            <a:pPr algn="just"/>
            <a:r>
              <a:rPr lang="en-US" altLang="zh-CN" sz="2665" dirty="0">
                <a:latin typeface="Times New Roman" panose="02020603050405020304" pitchFamily="18" charset="0"/>
                <a:cs typeface="Times New Roman" panose="02020603050405020304" pitchFamily="18" charset="0"/>
              </a:rPr>
              <a:t>a brief account of the</a:t>
            </a:r>
            <a:r>
              <a:rPr lang="en-US" altLang="zh-CN" sz="2665" b="1" dirty="0">
                <a:latin typeface="Times New Roman" panose="02020603050405020304" pitchFamily="18" charset="0"/>
                <a:cs typeface="Times New Roman" panose="02020603050405020304" pitchFamily="18" charset="0"/>
              </a:rPr>
              <a:t> background and rationale of the work</a:t>
            </a:r>
            <a:r>
              <a:rPr lang="en-US" altLang="zh-CN" sz="2665" dirty="0">
                <a:latin typeface="Times New Roman" panose="02020603050405020304" pitchFamily="18" charset="0"/>
                <a:cs typeface="Times New Roman" panose="02020603050405020304" pitchFamily="18" charset="0"/>
              </a:rPr>
              <a:t>; </a:t>
            </a:r>
            <a:endParaRPr lang="en-US" altLang="zh-CN" sz="2665" dirty="0">
              <a:latin typeface="Times New Roman" panose="02020603050405020304" pitchFamily="18" charset="0"/>
              <a:cs typeface="Times New Roman" panose="02020603050405020304" pitchFamily="18" charset="0"/>
            </a:endParaRPr>
          </a:p>
          <a:p>
            <a:pPr algn="just"/>
            <a:r>
              <a:rPr lang="en-US" altLang="zh-CN" sz="2665" dirty="0">
                <a:latin typeface="Times New Roman" panose="02020603050405020304" pitchFamily="18" charset="0"/>
                <a:cs typeface="Times New Roman" panose="02020603050405020304" pitchFamily="18" charset="0"/>
              </a:rPr>
              <a:t>a statement of the </a:t>
            </a:r>
            <a:r>
              <a:rPr lang="en-US" altLang="zh-CN" sz="2665" b="1" dirty="0">
                <a:latin typeface="Times New Roman" panose="02020603050405020304" pitchFamily="18" charset="0"/>
                <a:cs typeface="Times New Roman" panose="02020603050405020304" pitchFamily="18" charset="0"/>
              </a:rPr>
              <a:t>main conclusions </a:t>
            </a:r>
            <a:r>
              <a:rPr lang="en-US" altLang="zh-CN" sz="2665" dirty="0">
                <a:latin typeface="Times New Roman" panose="02020603050405020304" pitchFamily="18" charset="0"/>
                <a:cs typeface="Times New Roman" panose="02020603050405020304" pitchFamily="18" charset="0"/>
              </a:rPr>
              <a:t>(introduced by the phrase “Here we show” or its equivalent); </a:t>
            </a:r>
            <a:endParaRPr lang="en-US" altLang="zh-CN" sz="2665" dirty="0">
              <a:latin typeface="Times New Roman" panose="02020603050405020304" pitchFamily="18" charset="0"/>
              <a:cs typeface="Times New Roman" panose="02020603050405020304" pitchFamily="18" charset="0"/>
            </a:endParaRPr>
          </a:p>
          <a:p>
            <a:pPr algn="just"/>
            <a:r>
              <a:rPr lang="en-US" altLang="zh-CN" sz="2665" dirty="0">
                <a:latin typeface="Times New Roman" panose="02020603050405020304" pitchFamily="18" charset="0"/>
                <a:cs typeface="Times New Roman" panose="02020603050405020304" pitchFamily="18" charset="0"/>
              </a:rPr>
              <a:t>and finally, 2-3 sentences</a:t>
            </a:r>
            <a:r>
              <a:rPr lang="en-US" altLang="zh-CN" sz="2665" b="1" dirty="0">
                <a:latin typeface="Times New Roman" panose="02020603050405020304" pitchFamily="18" charset="0"/>
                <a:cs typeface="Times New Roman" panose="02020603050405020304" pitchFamily="18" charset="0"/>
              </a:rPr>
              <a:t> putting the main findings into general context</a:t>
            </a:r>
            <a:r>
              <a:rPr lang="en-US" altLang="zh-CN" sz="2665" dirty="0">
                <a:latin typeface="Times New Roman" panose="02020603050405020304" pitchFamily="18" charset="0"/>
                <a:cs typeface="Times New Roman" panose="02020603050405020304" pitchFamily="18" charset="0"/>
              </a:rPr>
              <a:t> so it is clear how the results described in the paper have moved the field forwards. </a:t>
            </a:r>
            <a:endParaRPr lang="en-US" altLang="zh-CN" sz="2665" dirty="0">
              <a:latin typeface="Times New Roman" panose="02020603050405020304" pitchFamily="18" charset="0"/>
              <a:cs typeface="Times New Roman" panose="02020603050405020304" pitchFamily="18" charset="0"/>
            </a:endParaRPr>
          </a:p>
        </p:txBody>
      </p:sp>
      <p:grpSp>
        <p:nvGrpSpPr>
          <p:cNvPr id="30726" name="组合 30725"/>
          <p:cNvGrpSpPr/>
          <p:nvPr/>
        </p:nvGrpSpPr>
        <p:grpSpPr>
          <a:xfrm>
            <a:off x="2041525" y="1235393"/>
            <a:ext cx="9024938" cy="41275"/>
            <a:chOff x="27" y="985"/>
            <a:chExt cx="6267" cy="29"/>
          </a:xfrm>
        </p:grpSpPr>
        <p:pic>
          <p:nvPicPr>
            <p:cNvPr id="30727" name="图片 7"/>
            <p:cNvPicPr>
              <a:picLocks noChangeAspect="1"/>
            </p:cNvPicPr>
            <p:nvPr>
              <p:custDataLst>
                <p:tags r:id="rId1"/>
              </p:custDataLst>
            </p:nvPr>
          </p:nvPicPr>
          <p:blipFill>
            <a:blip r:embed="rId2"/>
            <a:stretch>
              <a:fillRect/>
            </a:stretch>
          </p:blipFill>
          <p:spPr>
            <a:xfrm>
              <a:off x="27" y="985"/>
              <a:ext cx="3147" cy="29"/>
            </a:xfrm>
            <a:prstGeom prst="rect">
              <a:avLst/>
            </a:prstGeom>
            <a:noFill/>
            <a:ln w="9525">
              <a:noFill/>
            </a:ln>
          </p:spPr>
        </p:pic>
        <p:pic>
          <p:nvPicPr>
            <p:cNvPr id="30728" name="图片 8"/>
            <p:cNvPicPr>
              <a:picLocks noChangeAspect="1"/>
            </p:cNvPicPr>
            <p:nvPr>
              <p:custDataLst>
                <p:tags r:id="rId3"/>
              </p:custDataLst>
            </p:nvPr>
          </p:nvPicPr>
          <p:blipFill>
            <a:blip r:embed="rId4"/>
            <a:stretch>
              <a:fillRect/>
            </a:stretch>
          </p:blipFill>
          <p:spPr>
            <a:xfrm>
              <a:off x="3147" y="985"/>
              <a:ext cx="3147" cy="29"/>
            </a:xfrm>
            <a:prstGeom prst="rect">
              <a:avLst/>
            </a:prstGeom>
            <a:noFill/>
            <a:ln w="9525">
              <a:noFill/>
            </a:ln>
          </p:spPr>
        </p:pic>
      </p:grpSp>
      <p:sp>
        <p:nvSpPr>
          <p:cNvPr id="4" name="流程图: 手动操作 3"/>
          <p:cNvSpPr/>
          <p:nvPr/>
        </p:nvSpPr>
        <p:spPr>
          <a:xfrm>
            <a:off x="10028555" y="1560195"/>
            <a:ext cx="1675765" cy="1111250"/>
          </a:xfrm>
          <a:prstGeom prst="flowChartManualOper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矩形 4"/>
          <p:cNvSpPr/>
          <p:nvPr/>
        </p:nvSpPr>
        <p:spPr>
          <a:xfrm>
            <a:off x="10383520" y="2749550"/>
            <a:ext cx="965200" cy="16122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梯形 5"/>
          <p:cNvSpPr/>
          <p:nvPr/>
        </p:nvSpPr>
        <p:spPr>
          <a:xfrm>
            <a:off x="10029190" y="4439920"/>
            <a:ext cx="1675130" cy="1238250"/>
          </a:xfrm>
          <a:prstGeom prst="trapezoi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文本框 6"/>
          <p:cNvSpPr txBox="1"/>
          <p:nvPr/>
        </p:nvSpPr>
        <p:spPr>
          <a:xfrm>
            <a:off x="884555" y="5783580"/>
            <a:ext cx="8014970" cy="368300"/>
          </a:xfrm>
          <a:prstGeom prst="rect">
            <a:avLst/>
          </a:prstGeom>
          <a:noFill/>
        </p:spPr>
        <p:txBody>
          <a:bodyPr wrap="square" rtlCol="0">
            <a:spAutoFit/>
          </a:bodyPr>
          <a:p>
            <a:r>
              <a:rPr lang="en-US" altLang="zh-CN">
                <a:latin typeface="Times New Roman" panose="02020603050405020304" pitchFamily="18" charset="0"/>
                <a:cs typeface="Times New Roman" panose="02020603050405020304" pitchFamily="18" charset="0"/>
              </a:rPr>
              <a:t>https://www.nature.com/nature/for-authors/formatting-guide</a:t>
            </a:r>
            <a:endParaRPr lang="zh-CN" altLang="en-US">
              <a:latin typeface="Times New Roman" panose="02020603050405020304" pitchFamily="18" charset="0"/>
              <a:cs typeface="Times New Roman" panose="02020603050405020304" pitchFamily="18" charset="0"/>
            </a:endParaRPr>
          </a:p>
        </p:txBody>
      </p:sp>
      <p:sp>
        <p:nvSpPr>
          <p:cNvPr id="9" name="右大括号 8"/>
          <p:cNvSpPr/>
          <p:nvPr/>
        </p:nvSpPr>
        <p:spPr>
          <a:xfrm>
            <a:off x="8361680" y="3436620"/>
            <a:ext cx="252095" cy="428625"/>
          </a:xfrm>
          <a:prstGeom prst="rightBrace">
            <a:avLst/>
          </a:prstGeom>
        </p:spPr>
        <p:style>
          <a:lnRef idx="2">
            <a:schemeClr val="accent1"/>
          </a:lnRef>
          <a:fillRef idx="0">
            <a:srgbClr val="FFFFFF"/>
          </a:fillRef>
          <a:effectRef idx="0">
            <a:srgbClr val="FFFFFF"/>
          </a:effectRef>
          <a:fontRef idx="minor">
            <a:schemeClr val="tx1"/>
          </a:fontRef>
        </p:style>
        <p:txBody>
          <a:bodyPr rtlCol="0" anchor="ctr"/>
          <a:p>
            <a:pPr algn="ctr"/>
            <a:endParaRPr lang="zh-CN" altLang="en-US"/>
          </a:p>
        </p:txBody>
      </p:sp>
      <p:sp>
        <p:nvSpPr>
          <p:cNvPr id="10" name="文本框 9"/>
          <p:cNvSpPr txBox="1"/>
          <p:nvPr/>
        </p:nvSpPr>
        <p:spPr>
          <a:xfrm>
            <a:off x="8731885" y="3416935"/>
            <a:ext cx="1462405" cy="368300"/>
          </a:xfrm>
          <a:prstGeom prst="rect">
            <a:avLst/>
          </a:prstGeom>
          <a:noFill/>
        </p:spPr>
        <p:txBody>
          <a:bodyPr wrap="square" rtlCol="0">
            <a:spAutoFit/>
          </a:bodyPr>
          <a:p>
            <a:r>
              <a:rPr lang="en-US" altLang="zh-CN" b="1">
                <a:solidFill>
                  <a:schemeClr val="accent1"/>
                </a:solidFill>
                <a:latin typeface="Times New Roman" panose="02020603050405020304" pitchFamily="18" charset="0"/>
                <a:cs typeface="Times New Roman" panose="02020603050405020304" pitchFamily="18" charset="0"/>
              </a:rPr>
              <a:t>Introduction</a:t>
            </a:r>
            <a:endParaRPr lang="en-US" altLang="zh-CN" b="1">
              <a:solidFill>
                <a:schemeClr val="accent1"/>
              </a:solidFill>
              <a:latin typeface="Times New Roman" panose="02020603050405020304" pitchFamily="18" charset="0"/>
              <a:cs typeface="Times New Roman" panose="02020603050405020304" pitchFamily="18" charset="0"/>
            </a:endParaRPr>
          </a:p>
        </p:txBody>
      </p:sp>
      <p:sp>
        <p:nvSpPr>
          <p:cNvPr id="11" name="右大括号 10"/>
          <p:cNvSpPr/>
          <p:nvPr/>
        </p:nvSpPr>
        <p:spPr>
          <a:xfrm>
            <a:off x="8361680" y="4011295"/>
            <a:ext cx="252095" cy="428625"/>
          </a:xfrm>
          <a:prstGeom prst="rightBrace">
            <a:avLst/>
          </a:prstGeom>
        </p:spPr>
        <p:style>
          <a:lnRef idx="2">
            <a:schemeClr val="accent1"/>
          </a:lnRef>
          <a:fillRef idx="0">
            <a:srgbClr val="FFFFFF"/>
          </a:fillRef>
          <a:effectRef idx="0">
            <a:srgbClr val="FFFFFF"/>
          </a:effectRef>
          <a:fontRef idx="minor">
            <a:schemeClr val="tx1"/>
          </a:fontRef>
        </p:style>
        <p:txBody>
          <a:bodyPr rtlCol="0" anchor="ctr"/>
          <a:p>
            <a:pPr algn="ctr"/>
            <a:endParaRPr lang="zh-CN" altLang="en-US"/>
          </a:p>
        </p:txBody>
      </p:sp>
      <p:sp>
        <p:nvSpPr>
          <p:cNvPr id="12" name="文本框 11"/>
          <p:cNvSpPr txBox="1"/>
          <p:nvPr/>
        </p:nvSpPr>
        <p:spPr>
          <a:xfrm>
            <a:off x="8731885" y="4043045"/>
            <a:ext cx="1462405" cy="368300"/>
          </a:xfrm>
          <a:prstGeom prst="rect">
            <a:avLst/>
          </a:prstGeom>
          <a:noFill/>
        </p:spPr>
        <p:txBody>
          <a:bodyPr wrap="square" rtlCol="0">
            <a:spAutoFit/>
          </a:bodyPr>
          <a:p>
            <a:r>
              <a:rPr lang="en-US" altLang="zh-CN" b="1">
                <a:solidFill>
                  <a:schemeClr val="accent1"/>
                </a:solidFill>
                <a:latin typeface="Times New Roman" panose="02020603050405020304" pitchFamily="18" charset="0"/>
                <a:cs typeface="Times New Roman" panose="02020603050405020304" pitchFamily="18" charset="0"/>
              </a:rPr>
              <a:t>Result</a:t>
            </a:r>
            <a:endParaRPr lang="en-US" altLang="zh-CN" b="1">
              <a:solidFill>
                <a:schemeClr val="accent1"/>
              </a:solidFill>
              <a:latin typeface="Times New Roman" panose="02020603050405020304" pitchFamily="18" charset="0"/>
              <a:cs typeface="Times New Roman" panose="02020603050405020304" pitchFamily="18" charset="0"/>
            </a:endParaRPr>
          </a:p>
        </p:txBody>
      </p:sp>
      <p:sp>
        <p:nvSpPr>
          <p:cNvPr id="13" name="右大括号 12"/>
          <p:cNvSpPr/>
          <p:nvPr/>
        </p:nvSpPr>
        <p:spPr>
          <a:xfrm>
            <a:off x="8361680" y="4667885"/>
            <a:ext cx="252095" cy="428625"/>
          </a:xfrm>
          <a:prstGeom prst="rightBrace">
            <a:avLst/>
          </a:prstGeom>
        </p:spPr>
        <p:style>
          <a:lnRef idx="2">
            <a:schemeClr val="accent1"/>
          </a:lnRef>
          <a:fillRef idx="0">
            <a:srgbClr val="FFFFFF"/>
          </a:fillRef>
          <a:effectRef idx="0">
            <a:srgbClr val="FFFFFF"/>
          </a:effectRef>
          <a:fontRef idx="minor">
            <a:schemeClr val="tx1"/>
          </a:fontRef>
        </p:style>
        <p:txBody>
          <a:bodyPr rtlCol="0" anchor="ctr"/>
          <a:p>
            <a:pPr algn="ctr"/>
            <a:endParaRPr lang="zh-CN" altLang="en-US"/>
          </a:p>
        </p:txBody>
      </p:sp>
      <p:sp>
        <p:nvSpPr>
          <p:cNvPr id="14" name="文本框 13"/>
          <p:cNvSpPr txBox="1"/>
          <p:nvPr/>
        </p:nvSpPr>
        <p:spPr>
          <a:xfrm>
            <a:off x="8731885" y="4669155"/>
            <a:ext cx="1462405" cy="368300"/>
          </a:xfrm>
          <a:prstGeom prst="rect">
            <a:avLst/>
          </a:prstGeom>
          <a:noFill/>
        </p:spPr>
        <p:txBody>
          <a:bodyPr wrap="square" rtlCol="0">
            <a:spAutoFit/>
          </a:bodyPr>
          <a:p>
            <a:r>
              <a:rPr lang="en-US" altLang="zh-CN" b="1">
                <a:solidFill>
                  <a:schemeClr val="accent1"/>
                </a:solidFill>
                <a:latin typeface="Times New Roman" panose="02020603050405020304" pitchFamily="18" charset="0"/>
                <a:cs typeface="Times New Roman" panose="02020603050405020304" pitchFamily="18" charset="0"/>
              </a:rPr>
              <a:t>Discussion</a:t>
            </a:r>
            <a:endParaRPr lang="en-US" altLang="zh-CN" b="1">
              <a:solidFill>
                <a:schemeClr val="accent1"/>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bldLst>
      <p:bldP spid="4" grpId="1" animBg="1"/>
      <p:bldP spid="5" grpId="1" animBg="1"/>
      <p:bldP spid="6" grpId="1" animBg="1"/>
    </p:bldLst>
  </p:timing>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BEAUTIFY_FLAG" val=""/>
</p:tagLst>
</file>

<file path=ppt/tags/tag100.xml><?xml version="1.0" encoding="utf-8"?>
<p:tagLst xmlns:p="http://schemas.openxmlformats.org/presentationml/2006/main">
  <p:tag name="KSO_WM_BEAUTIFY_FLAG" val=""/>
</p:tagLst>
</file>

<file path=ppt/tags/tag101.xml><?xml version="1.0" encoding="utf-8"?>
<p:tagLst xmlns:p="http://schemas.openxmlformats.org/presentationml/2006/main">
  <p:tag name="KSO_WM_BEAUTIFY_FLAG" val=""/>
</p:tagLst>
</file>

<file path=ppt/tags/tag102.xml><?xml version="1.0" encoding="utf-8"?>
<p:tagLst xmlns:p="http://schemas.openxmlformats.org/presentationml/2006/main">
  <p:tag name="KSO_WM_BEAUTIFY_FLAG" val=""/>
</p:tagLst>
</file>

<file path=ppt/tags/tag103.xml><?xml version="1.0" encoding="utf-8"?>
<p:tagLst xmlns:p="http://schemas.openxmlformats.org/presentationml/2006/main">
  <p:tag name="KSO_WM_BEAUTIFY_FLAG" val=""/>
</p:tagLst>
</file>

<file path=ppt/tags/tag104.xml><?xml version="1.0" encoding="utf-8"?>
<p:tagLst xmlns:p="http://schemas.openxmlformats.org/presentationml/2006/main">
  <p:tag name="KSO_WM_BEAUTIFY_FLAG" val=""/>
</p:tagLst>
</file>

<file path=ppt/tags/tag105.xml><?xml version="1.0" encoding="utf-8"?>
<p:tagLst xmlns:p="http://schemas.openxmlformats.org/presentationml/2006/main">
  <p:tag name="KSO_WM_BEAUTIFY_FLAG" val=""/>
</p:tagLst>
</file>

<file path=ppt/tags/tag106.xml><?xml version="1.0" encoding="utf-8"?>
<p:tagLst xmlns:p="http://schemas.openxmlformats.org/presentationml/2006/main">
  <p:tag name="KSO_WM_BEAUTIFY_FLAG" val=""/>
</p:tagLst>
</file>

<file path=ppt/tags/tag107.xml><?xml version="1.0" encoding="utf-8"?>
<p:tagLst xmlns:p="http://schemas.openxmlformats.org/presentationml/2006/main">
  <p:tag name="KSO_WM_BEAUTIFY_FLAG" val=""/>
</p:tagLst>
</file>

<file path=ppt/tags/tag108.xml><?xml version="1.0" encoding="utf-8"?>
<p:tagLst xmlns:p="http://schemas.openxmlformats.org/presentationml/2006/main">
  <p:tag name="KSO_WM_BEAUTIFY_FLAG" val=""/>
</p:tagLst>
</file>

<file path=ppt/tags/tag109.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10.xml><?xml version="1.0" encoding="utf-8"?>
<p:tagLst xmlns:p="http://schemas.openxmlformats.org/presentationml/2006/main">
  <p:tag name="KSO_WM_BEAUTIFY_FLAG" val=""/>
</p:tagLst>
</file>

<file path=ppt/tags/tag111.xml><?xml version="1.0" encoding="utf-8"?>
<p:tagLst xmlns:p="http://schemas.openxmlformats.org/presentationml/2006/main">
  <p:tag name="KSO_WM_BEAUTIFY_FLAG" val=""/>
</p:tagLst>
</file>

<file path=ppt/tags/tag112.xml><?xml version="1.0" encoding="utf-8"?>
<p:tagLst xmlns:p="http://schemas.openxmlformats.org/presentationml/2006/main">
  <p:tag name="KSO_WM_BEAUTIFY_FLAG" val=""/>
</p:tagLst>
</file>

<file path=ppt/tags/tag113.xml><?xml version="1.0" encoding="utf-8"?>
<p:tagLst xmlns:p="http://schemas.openxmlformats.org/presentationml/2006/main">
  <p:tag name="KSO_WM_BEAUTIFY_FLAG" val=""/>
</p:tagLst>
</file>

<file path=ppt/tags/tag114.xml><?xml version="1.0" encoding="utf-8"?>
<p:tagLst xmlns:p="http://schemas.openxmlformats.org/presentationml/2006/main">
  <p:tag name="KSO_WM_BEAUTIFY_FLAG" val=""/>
</p:tagLst>
</file>

<file path=ppt/tags/tag115.xml><?xml version="1.0" encoding="utf-8"?>
<p:tagLst xmlns:p="http://schemas.openxmlformats.org/presentationml/2006/main">
  <p:tag name="KSO_WM_BEAUTIFY_FLAG" val=""/>
</p:tagLst>
</file>

<file path=ppt/tags/tag116.xml><?xml version="1.0" encoding="utf-8"?>
<p:tagLst xmlns:p="http://schemas.openxmlformats.org/presentationml/2006/main">
  <p:tag name="KSO_WPP_MARK_KEY" val="892238ff-7339-4d3c-b975-a11ff7f5502f"/>
  <p:tag name="COMMONDATA" val="eyJoZGlkIjoiZGQ1ODBiYmFmOGEwN2VjOTM5MzA5YTlkNjI4MWQxZmUifQ=="/>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KSO_WM_BEAUTIFY_FLAG" val=""/>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KSO_WM_BEAUTIFY_FLAG" val=""/>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KSO_WM_BEAUTIFY_FLAG" val=""/>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KSO_WM_BEAUTIFY_FLAG" val=""/>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KSO_WM_BEAUTIFY_FLAG" val=""/>
</p:tagLst>
</file>

<file path=ppt/tags/tag34.xml><?xml version="1.0" encoding="utf-8"?>
<p:tagLst xmlns:p="http://schemas.openxmlformats.org/presentationml/2006/main">
  <p:tag name="KSO_WM_BEAUTIFY_FLAG" val=""/>
</p:tagLst>
</file>

<file path=ppt/tags/tag35.xml><?xml version="1.0" encoding="utf-8"?>
<p:tagLst xmlns:p="http://schemas.openxmlformats.org/presentationml/2006/main">
  <p:tag name="KSO_WM_BEAUTIFY_FLAG" val=""/>
</p:tagLst>
</file>

<file path=ppt/tags/tag36.xml><?xml version="1.0" encoding="utf-8"?>
<p:tagLst xmlns:p="http://schemas.openxmlformats.org/presentationml/2006/main">
  <p:tag name="KSO_WM_BEAUTIFY_FLAG" val=""/>
</p:tagLst>
</file>

<file path=ppt/tags/tag37.xml><?xml version="1.0" encoding="utf-8"?>
<p:tagLst xmlns:p="http://schemas.openxmlformats.org/presentationml/2006/main">
  <p:tag name="KSO_WM_BEAUTIFY_FLAG" val=""/>
</p:tagLst>
</file>

<file path=ppt/tags/tag38.xml><?xml version="1.0" encoding="utf-8"?>
<p:tagLst xmlns:p="http://schemas.openxmlformats.org/presentationml/2006/main">
  <p:tag name="KSO_WM_BEAUTIFY_FLAG" val=""/>
</p:tagLst>
</file>

<file path=ppt/tags/tag39.xml><?xml version="1.0" encoding="utf-8"?>
<p:tagLst xmlns:p="http://schemas.openxmlformats.org/presentationml/2006/main">
  <p:tag name="KSO_WM_BEAUTIFY_FLAG" val=""/>
</p:tagLst>
</file>

<file path=ppt/tags/tag4.xml><?xml version="1.0" encoding="utf-8"?>
<p:tagLst xmlns:p="http://schemas.openxmlformats.org/presentationml/2006/main">
  <p:tag name="KSO_WM_BEAUTIFY_FLAG" val=""/>
</p:tagLst>
</file>

<file path=ppt/tags/tag40.xml><?xml version="1.0" encoding="utf-8"?>
<p:tagLst xmlns:p="http://schemas.openxmlformats.org/presentationml/2006/main">
  <p:tag name="KSO_WM_BEAUTIFY_FLAG" val=""/>
</p:tagLst>
</file>

<file path=ppt/tags/tag41.xml><?xml version="1.0" encoding="utf-8"?>
<p:tagLst xmlns:p="http://schemas.openxmlformats.org/presentationml/2006/main">
  <p:tag name="KSO_WM_BEAUTIFY_FLAG" val=""/>
</p:tagLst>
</file>

<file path=ppt/tags/tag42.xml><?xml version="1.0" encoding="utf-8"?>
<p:tagLst xmlns:p="http://schemas.openxmlformats.org/presentationml/2006/main">
  <p:tag name="KSO_WM_BEAUTIFY_FLAG" val=""/>
</p:tagLst>
</file>

<file path=ppt/tags/tag43.xml><?xml version="1.0" encoding="utf-8"?>
<p:tagLst xmlns:p="http://schemas.openxmlformats.org/presentationml/2006/main">
  <p:tag name="KSO_WM_BEAUTIFY_FLAG" val=""/>
</p:tagLst>
</file>

<file path=ppt/tags/tag44.xml><?xml version="1.0" encoding="utf-8"?>
<p:tagLst xmlns:p="http://schemas.openxmlformats.org/presentationml/2006/main">
  <p:tag name="KSO_WM_BEAUTIFY_FLAG" val=""/>
</p:tagLst>
</file>

<file path=ppt/tags/tag45.xml><?xml version="1.0" encoding="utf-8"?>
<p:tagLst xmlns:p="http://schemas.openxmlformats.org/presentationml/2006/main">
  <p:tag name="KSO_WM_BEAUTIFY_FLAG" val=""/>
</p:tagLst>
</file>

<file path=ppt/tags/tag46.xml><?xml version="1.0" encoding="utf-8"?>
<p:tagLst xmlns:p="http://schemas.openxmlformats.org/presentationml/2006/main">
  <p:tag name="KSO_WM_BEAUTIFY_FLAG" val=""/>
</p:tagLst>
</file>

<file path=ppt/tags/tag47.xml><?xml version="1.0" encoding="utf-8"?>
<p:tagLst xmlns:p="http://schemas.openxmlformats.org/presentationml/2006/main">
  <p:tag name="KSO_WM_BEAUTIFY_FLAG" val=""/>
</p:tagLst>
</file>

<file path=ppt/tags/tag48.xml><?xml version="1.0" encoding="utf-8"?>
<p:tagLst xmlns:p="http://schemas.openxmlformats.org/presentationml/2006/main">
  <p:tag name="KSO_WM_BEAUTIFY_FLAG" val=""/>
</p:tagLst>
</file>

<file path=ppt/tags/tag49.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Lst>
</file>

<file path=ppt/tags/tag50.xml><?xml version="1.0" encoding="utf-8"?>
<p:tagLst xmlns:p="http://schemas.openxmlformats.org/presentationml/2006/main">
  <p:tag name="KSO_WM_BEAUTIFY_FLAG" val=""/>
</p:tagLst>
</file>

<file path=ppt/tags/tag51.xml><?xml version="1.0" encoding="utf-8"?>
<p:tagLst xmlns:p="http://schemas.openxmlformats.org/presentationml/2006/main">
  <p:tag name="KSO_WM_BEAUTIFY_FLAG" val=""/>
</p:tagLst>
</file>

<file path=ppt/tags/tag52.xml><?xml version="1.0" encoding="utf-8"?>
<p:tagLst xmlns:p="http://schemas.openxmlformats.org/presentationml/2006/main">
  <p:tag name="KSO_WM_BEAUTIFY_FLAG" val=""/>
</p:tagLst>
</file>

<file path=ppt/tags/tag53.xml><?xml version="1.0" encoding="utf-8"?>
<p:tagLst xmlns:p="http://schemas.openxmlformats.org/presentationml/2006/main">
  <p:tag name="KSO_WM_BEAUTIFY_FLAG" val=""/>
</p:tagLst>
</file>

<file path=ppt/tags/tag54.xml><?xml version="1.0" encoding="utf-8"?>
<p:tagLst xmlns:p="http://schemas.openxmlformats.org/presentationml/2006/main">
  <p:tag name="KSO_WM_BEAUTIFY_FLAG" val=""/>
</p:tagLst>
</file>

<file path=ppt/tags/tag55.xml><?xml version="1.0" encoding="utf-8"?>
<p:tagLst xmlns:p="http://schemas.openxmlformats.org/presentationml/2006/main">
  <p:tag name="KSO_WM_BEAUTIFY_FLAG" val=""/>
</p:tagLst>
</file>

<file path=ppt/tags/tag56.xml><?xml version="1.0" encoding="utf-8"?>
<p:tagLst xmlns:p="http://schemas.openxmlformats.org/presentationml/2006/main">
  <p:tag name="KSO_WM_BEAUTIFY_FLAG" val=""/>
</p:tagLst>
</file>

<file path=ppt/tags/tag57.xml><?xml version="1.0" encoding="utf-8"?>
<p:tagLst xmlns:p="http://schemas.openxmlformats.org/presentationml/2006/main">
  <p:tag name="KSO_WM_BEAUTIFY_FLAG" val=""/>
</p:tagLst>
</file>

<file path=ppt/tags/tag58.xml><?xml version="1.0" encoding="utf-8"?>
<p:tagLst xmlns:p="http://schemas.openxmlformats.org/presentationml/2006/main">
  <p:tag name="KSO_WM_BEAUTIFY_FLAG" val=""/>
</p:tagLst>
</file>

<file path=ppt/tags/tag59.xml><?xml version="1.0" encoding="utf-8"?>
<p:tagLst xmlns:p="http://schemas.openxmlformats.org/presentationml/2006/main">
  <p:tag name="KSO_WM_BEAUTIFY_FLAG" val=""/>
</p:tagLst>
</file>

<file path=ppt/tags/tag6.xml><?xml version="1.0" encoding="utf-8"?>
<p:tagLst xmlns:p="http://schemas.openxmlformats.org/presentationml/2006/main">
  <p:tag name="KSO_WM_BEAUTIFY_FLAG" val=""/>
</p:tagLst>
</file>

<file path=ppt/tags/tag60.xml><?xml version="1.0" encoding="utf-8"?>
<p:tagLst xmlns:p="http://schemas.openxmlformats.org/presentationml/2006/main">
  <p:tag name="KSO_WM_UNIT_TABLE_BEAUTIFY" val="smartTable{26ec1a16-9c91-4b65-b690-c9c7119da05f}"/>
</p:tagLst>
</file>

<file path=ppt/tags/tag61.xml><?xml version="1.0" encoding="utf-8"?>
<p:tagLst xmlns:p="http://schemas.openxmlformats.org/presentationml/2006/main">
  <p:tag name="KSO_WM_BEAUTIFY_FLAG" val=""/>
</p:tagLst>
</file>

<file path=ppt/tags/tag62.xml><?xml version="1.0" encoding="utf-8"?>
<p:tagLst xmlns:p="http://schemas.openxmlformats.org/presentationml/2006/main">
  <p:tag name="KSO_WM_BEAUTIFY_FLAG" val=""/>
</p:tagLst>
</file>

<file path=ppt/tags/tag63.xml><?xml version="1.0" encoding="utf-8"?>
<p:tagLst xmlns:p="http://schemas.openxmlformats.org/presentationml/2006/main">
  <p:tag name="KSO_WM_UNIT_TABLE_BEAUTIFY" val="smartTable{165108bd-60af-4025-83cf-b279f8205672}"/>
  <p:tag name="TABLE_ENDDRAG_ORIGIN_RECT" val="625*372"/>
  <p:tag name="TABLE_ENDDRAG_RECT" val="160*105*625*372"/>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KSO_WM_BEAUTIFY_FLAG" val=""/>
</p:tagLst>
</file>

<file path=ppt/tags/tag69.xml><?xml version="1.0" encoding="utf-8"?>
<p:tagLst xmlns:p="http://schemas.openxmlformats.org/presentationml/2006/main">
  <p:tag name="KSO_WM_BEAUTIFY_FLAG" val=""/>
</p:tagLst>
</file>

<file path=ppt/tags/tag7.xml><?xml version="1.0" encoding="utf-8"?>
<p:tagLst xmlns:p="http://schemas.openxmlformats.org/presentationml/2006/main">
  <p:tag name="KSO_WM_BEAUTIFY_FLAG" val=""/>
</p:tagLst>
</file>

<file path=ppt/tags/tag70.xml><?xml version="1.0" encoding="utf-8"?>
<p:tagLst xmlns:p="http://schemas.openxmlformats.org/presentationml/2006/main">
  <p:tag name="KSO_WM_BEAUTIFY_FLAG" val=""/>
</p:tagLst>
</file>

<file path=ppt/tags/tag71.xml><?xml version="1.0" encoding="utf-8"?>
<p:tagLst xmlns:p="http://schemas.openxmlformats.org/presentationml/2006/main">
  <p:tag name="KSO_WM_BEAUTIFY_FLAG" val=""/>
</p:tagLst>
</file>

<file path=ppt/tags/tag72.xml><?xml version="1.0" encoding="utf-8"?>
<p:tagLst xmlns:p="http://schemas.openxmlformats.org/presentationml/2006/main">
  <p:tag name="KSO_WM_BEAUTIFY_FLAG" val=""/>
</p:tagLst>
</file>

<file path=ppt/tags/tag73.xml><?xml version="1.0" encoding="utf-8"?>
<p:tagLst xmlns:p="http://schemas.openxmlformats.org/presentationml/2006/main">
  <p:tag name="KSO_WM_BEAUTIFY_FLAG" val=""/>
</p:tagLst>
</file>

<file path=ppt/tags/tag74.xml><?xml version="1.0" encoding="utf-8"?>
<p:tagLst xmlns:p="http://schemas.openxmlformats.org/presentationml/2006/main">
  <p:tag name="KSO_WM_BEAUTIFY_FLAG" val=""/>
</p:tagLst>
</file>

<file path=ppt/tags/tag75.xml><?xml version="1.0" encoding="utf-8"?>
<p:tagLst xmlns:p="http://schemas.openxmlformats.org/presentationml/2006/main">
  <p:tag name="KSO_WM_BEAUTIFY_FLAG" val=""/>
</p:tagLst>
</file>

<file path=ppt/tags/tag76.xml><?xml version="1.0" encoding="utf-8"?>
<p:tagLst xmlns:p="http://schemas.openxmlformats.org/presentationml/2006/main">
  <p:tag name="KSO_WM_BEAUTIFY_FLAG" val=""/>
</p:tagLst>
</file>

<file path=ppt/tags/tag77.xml><?xml version="1.0" encoding="utf-8"?>
<p:tagLst xmlns:p="http://schemas.openxmlformats.org/presentationml/2006/main">
  <p:tag name="KSO_WM_BEAUTIFY_FLAG" val=""/>
</p:tagLst>
</file>

<file path=ppt/tags/tag78.xml><?xml version="1.0" encoding="utf-8"?>
<p:tagLst xmlns:p="http://schemas.openxmlformats.org/presentationml/2006/main">
  <p:tag name="KSO_WM_BEAUTIFY_FLAG" val=""/>
</p:tagLst>
</file>

<file path=ppt/tags/tag79.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80.xml><?xml version="1.0" encoding="utf-8"?>
<p:tagLst xmlns:p="http://schemas.openxmlformats.org/presentationml/2006/main">
  <p:tag name="KSO_WM_BEAUTIFY_FLAG" val=""/>
</p:tagLst>
</file>

<file path=ppt/tags/tag81.xml><?xml version="1.0" encoding="utf-8"?>
<p:tagLst xmlns:p="http://schemas.openxmlformats.org/presentationml/2006/main">
  <p:tag name="KSO_WM_BEAUTIFY_FLAG" val=""/>
</p:tagLst>
</file>

<file path=ppt/tags/tag82.xml><?xml version="1.0" encoding="utf-8"?>
<p:tagLst xmlns:p="http://schemas.openxmlformats.org/presentationml/2006/main">
  <p:tag name="KSO_WM_BEAUTIFY_FLAG" val=""/>
</p:tagLst>
</file>

<file path=ppt/tags/tag83.xml><?xml version="1.0" encoding="utf-8"?>
<p:tagLst xmlns:p="http://schemas.openxmlformats.org/presentationml/2006/main">
  <p:tag name="KSO_WM_BEAUTIFY_FLAG" val=""/>
</p:tagLst>
</file>

<file path=ppt/tags/tag84.xml><?xml version="1.0" encoding="utf-8"?>
<p:tagLst xmlns:p="http://schemas.openxmlformats.org/presentationml/2006/main">
  <p:tag name="KSO_WM_BEAUTIFY_FLAG" val=""/>
</p:tagLst>
</file>

<file path=ppt/tags/tag85.xml><?xml version="1.0" encoding="utf-8"?>
<p:tagLst xmlns:p="http://schemas.openxmlformats.org/presentationml/2006/main">
  <p:tag name="KSO_WM_BEAUTIFY_FLAG" val=""/>
</p:tagLst>
</file>

<file path=ppt/tags/tag86.xml><?xml version="1.0" encoding="utf-8"?>
<p:tagLst xmlns:p="http://schemas.openxmlformats.org/presentationml/2006/main">
  <p:tag name="KSO_WM_BEAUTIFY_FLAG" val=""/>
</p:tagLst>
</file>

<file path=ppt/tags/tag87.xml><?xml version="1.0" encoding="utf-8"?>
<p:tagLst xmlns:p="http://schemas.openxmlformats.org/presentationml/2006/main">
  <p:tag name="KSO_WM_BEAUTIFY_FLAG" val=""/>
</p:tagLst>
</file>

<file path=ppt/tags/tag88.xml><?xml version="1.0" encoding="utf-8"?>
<p:tagLst xmlns:p="http://schemas.openxmlformats.org/presentationml/2006/main">
  <p:tag name="KSO_WM_BEAUTIFY_FLAG" val=""/>
</p:tagLst>
</file>

<file path=ppt/tags/tag89.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ags/tag90.xml><?xml version="1.0" encoding="utf-8"?>
<p:tagLst xmlns:p="http://schemas.openxmlformats.org/presentationml/2006/main">
  <p:tag name="KSO_WM_BEAUTIFY_FLAG" val=""/>
</p:tagLst>
</file>

<file path=ppt/tags/tag91.xml><?xml version="1.0" encoding="utf-8"?>
<p:tagLst xmlns:p="http://schemas.openxmlformats.org/presentationml/2006/main">
  <p:tag name="KSO_WM_BEAUTIFY_FLAG" val=""/>
</p:tagLst>
</file>

<file path=ppt/tags/tag92.xml><?xml version="1.0" encoding="utf-8"?>
<p:tagLst xmlns:p="http://schemas.openxmlformats.org/presentationml/2006/main">
  <p:tag name="KSO_WM_BEAUTIFY_FLAG" val=""/>
</p:tagLst>
</file>

<file path=ppt/tags/tag93.xml><?xml version="1.0" encoding="utf-8"?>
<p:tagLst xmlns:p="http://schemas.openxmlformats.org/presentationml/2006/main">
  <p:tag name="KSO_WM_BEAUTIFY_FLAG" val=""/>
</p:tagLst>
</file>

<file path=ppt/tags/tag94.xml><?xml version="1.0" encoding="utf-8"?>
<p:tagLst xmlns:p="http://schemas.openxmlformats.org/presentationml/2006/main">
  <p:tag name="KSO_WM_BEAUTIFY_FLAG" val=""/>
</p:tagLst>
</file>

<file path=ppt/tags/tag95.xml><?xml version="1.0" encoding="utf-8"?>
<p:tagLst xmlns:p="http://schemas.openxmlformats.org/presentationml/2006/main">
  <p:tag name="KSO_WM_BEAUTIFY_FLAG" val=""/>
</p:tagLst>
</file>

<file path=ppt/tags/tag96.xml><?xml version="1.0" encoding="utf-8"?>
<p:tagLst xmlns:p="http://schemas.openxmlformats.org/presentationml/2006/main">
  <p:tag name="KSO_WM_BEAUTIFY_FLAG" val=""/>
</p:tagLst>
</file>

<file path=ppt/tags/tag97.xml><?xml version="1.0" encoding="utf-8"?>
<p:tagLst xmlns:p="http://schemas.openxmlformats.org/presentationml/2006/main">
  <p:tag name="KSO_WM_BEAUTIFY_FLAG" val=""/>
</p:tagLst>
</file>

<file path=ppt/tags/tag98.xml><?xml version="1.0" encoding="utf-8"?>
<p:tagLst xmlns:p="http://schemas.openxmlformats.org/presentationml/2006/main">
  <p:tag name="KSO_WM_BEAUTIFY_FLAG" val=""/>
</p:tagLst>
</file>

<file path=ppt/tags/tag99.xml><?xml version="1.0" encoding="utf-8"?>
<p:tagLst xmlns:p="http://schemas.openxmlformats.org/presentationml/2006/main">
  <p:tag name="KSO_WM_BEAUTIFY_FLAG" val=""/>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22022</Words>
  <Application>WPS 演示</Application>
  <PresentationFormat>自定义</PresentationFormat>
  <Paragraphs>626</Paragraphs>
  <Slides>67</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67</vt:i4>
      </vt:variant>
    </vt:vector>
  </HeadingPairs>
  <TitlesOfParts>
    <vt:vector size="77" baseType="lpstr">
      <vt:lpstr>Arial</vt:lpstr>
      <vt:lpstr>宋体</vt:lpstr>
      <vt:lpstr>Wingdings</vt:lpstr>
      <vt:lpstr>Times New Roman</vt:lpstr>
      <vt:lpstr>仿宋</vt:lpstr>
      <vt:lpstr>微软雅黑</vt:lpstr>
      <vt:lpstr>Calibri</vt:lpstr>
      <vt:lpstr>Arial Unicode MS</vt:lpstr>
      <vt:lpstr>Wingdings 3</vt:lpstr>
      <vt:lpstr>1_Office 主题</vt:lpstr>
      <vt:lpstr>PowerPoint 演示文稿</vt:lpstr>
      <vt:lpstr>Two Dimensions</vt:lpstr>
      <vt:lpstr>PowerPoint 演示文稿</vt:lpstr>
      <vt:lpstr>What is an abstract</vt:lpstr>
      <vt:lpstr>What is an abstract</vt:lpstr>
      <vt:lpstr>What does an abstract comprise</vt:lpstr>
      <vt:lpstr>What does an abstract comprise</vt:lpstr>
      <vt:lpstr>PowerPoint 演示文稿</vt:lpstr>
      <vt:lpstr>Nature guidelines</vt:lpstr>
      <vt:lpstr>A sample abstract for analysis </vt:lpstr>
      <vt:lpstr>Introduction (Background)</vt:lpstr>
      <vt:lpstr>Introduction (Problem Statement)</vt:lpstr>
      <vt:lpstr>Results</vt:lpstr>
      <vt:lpstr>Discussion (Conclusion)</vt:lpstr>
      <vt:lpstr>Improving abstract structure</vt:lpstr>
      <vt:lpstr>Improving abstract structure</vt:lpstr>
      <vt:lpstr>A revised version</vt:lpstr>
      <vt:lpstr>PowerPoint 演示文稿</vt:lpstr>
      <vt:lpstr>PowerPoint 演示文稿</vt:lpstr>
      <vt:lpstr>Common Expressions</vt:lpstr>
      <vt:lpstr>Tense (Background)</vt:lpstr>
      <vt:lpstr>Tense (Problem/Question)</vt:lpstr>
      <vt:lpstr>Tense (Method)</vt:lpstr>
      <vt:lpstr>Tense (Result)</vt:lpstr>
      <vt:lpstr>Tense (Result)</vt:lpstr>
      <vt:lpstr>Tense (Discussion)</vt:lpstr>
      <vt:lpstr>Tense (Discussion)</vt:lpstr>
      <vt:lpstr>Tense (Discussion)</vt:lpstr>
      <vt:lpstr>Tense of the sample abstract </vt:lpstr>
      <vt:lpstr>General principles for tense use in an abstract</vt:lpstr>
      <vt:lpstr>Characteristics of academic writing</vt:lpstr>
      <vt:lpstr>Characteristics of academic writing</vt:lpstr>
      <vt:lpstr>Characteristics of academic writing</vt:lpstr>
      <vt:lpstr>Characteristics of academic writing</vt:lpstr>
      <vt:lpstr>Common Problems</vt:lpstr>
      <vt:lpstr>PowerPoint 演示文稿</vt:lpstr>
      <vt:lpstr>PowerPoint 演示文稿</vt:lpstr>
      <vt:lpstr>Lazy verbs</vt:lpstr>
      <vt:lpstr>PowerPoint 演示文稿</vt:lpstr>
      <vt:lpstr>PowerPoint 演示文稿</vt:lpstr>
      <vt:lpstr>PowerPoint 演示文稿</vt:lpstr>
      <vt:lpstr>PowerPoint 演示文稿</vt:lpstr>
      <vt:lpstr>Use of adverbs</vt:lpstr>
      <vt:lpstr>Use of adverbs</vt:lpstr>
      <vt:lpstr>Use of adverbs</vt:lpstr>
      <vt:lpstr>Use of adverbs</vt:lpstr>
      <vt:lpstr>Active/passive voice</vt:lpstr>
      <vt:lpstr>Active/passive tense</vt:lpstr>
      <vt:lpstr>Lack of logical connectors</vt:lpstr>
      <vt:lpstr>Lack of logical connectors</vt:lpstr>
      <vt:lpstr>Lack of logical connectors</vt:lpstr>
      <vt:lpstr>Lack of logical connectors</vt:lpstr>
      <vt:lpstr>Redundancies</vt:lpstr>
      <vt:lpstr>Redundancies</vt:lpstr>
      <vt:lpstr>Under/over-use of hedges</vt:lpstr>
      <vt:lpstr>Hedging</vt:lpstr>
      <vt:lpstr>Hedging</vt:lpstr>
      <vt:lpstr>Under-use of hedging</vt:lpstr>
      <vt:lpstr>Under-use of hedging</vt:lpstr>
      <vt:lpstr>Under-use of hedging</vt:lpstr>
      <vt:lpstr>Overuse of hedging</vt:lpstr>
      <vt:lpstr>Overuse of hedging</vt:lpstr>
      <vt:lpstr>Overuse of hedging</vt:lpstr>
      <vt:lpstr>Overuse of hedging</vt:lpstr>
      <vt:lpstr>Recap</vt:lpstr>
      <vt:lpstr>Suggested reading</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connie</dc:creator>
  <cp:lastModifiedBy>ZX</cp:lastModifiedBy>
  <cp:revision>190</cp:revision>
  <dcterms:created xsi:type="dcterms:W3CDTF">2018-08-27T07:17:00Z</dcterms:created>
  <dcterms:modified xsi:type="dcterms:W3CDTF">2025-07-03T14:26:53Z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ICV">
    <vt:lpwstr>852F99B1B4DE4457A151C5E35F25951F_12</vt:lpwstr>
  </property>
</Properties>
</file>